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8"/>
  </p:notesMasterIdLst>
  <p:handoutMasterIdLst>
    <p:handoutMasterId r:id="rId29"/>
  </p:handoutMasterIdLst>
  <p:sldIdLst>
    <p:sldId id="318" r:id="rId5"/>
    <p:sldId id="437" r:id="rId6"/>
    <p:sldId id="438" r:id="rId7"/>
    <p:sldId id="483" r:id="rId8"/>
    <p:sldId id="453" r:id="rId9"/>
    <p:sldId id="486" r:id="rId10"/>
    <p:sldId id="488" r:id="rId11"/>
    <p:sldId id="503" r:id="rId12"/>
    <p:sldId id="489" r:id="rId13"/>
    <p:sldId id="490" r:id="rId14"/>
    <p:sldId id="491" r:id="rId15"/>
    <p:sldId id="492" r:id="rId16"/>
    <p:sldId id="493" r:id="rId17"/>
    <p:sldId id="494" r:id="rId18"/>
    <p:sldId id="495" r:id="rId19"/>
    <p:sldId id="500" r:id="rId20"/>
    <p:sldId id="501" r:id="rId21"/>
    <p:sldId id="502" r:id="rId22"/>
    <p:sldId id="497" r:id="rId23"/>
    <p:sldId id="498" r:id="rId24"/>
    <p:sldId id="454" r:id="rId25"/>
    <p:sldId id="499" r:id="rId26"/>
    <p:sldId id="484" r:id="rId2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Magill" initials="SM"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8D3"/>
    <a:srgbClr val="FFE79B"/>
    <a:srgbClr val="E2AC00"/>
    <a:srgbClr val="FABE00"/>
    <a:srgbClr val="507680"/>
    <a:srgbClr val="F6F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21" autoAdjust="0"/>
    <p:restoredTop sz="94219" autoAdjust="0"/>
  </p:normalViewPr>
  <p:slideViewPr>
    <p:cSldViewPr snapToGrid="0" showGuides="1">
      <p:cViewPr varScale="1">
        <p:scale>
          <a:sx n="65" d="100"/>
          <a:sy n="65" d="100"/>
        </p:scale>
        <p:origin x="-1794" y="-114"/>
      </p:cViewPr>
      <p:guideLst>
        <p:guide orient="horz" pos="2160"/>
        <p:guide pos="2880"/>
      </p:guideLst>
    </p:cSldViewPr>
  </p:slideViewPr>
  <p:outlineViewPr>
    <p:cViewPr>
      <p:scale>
        <a:sx n="33" d="100"/>
        <a:sy n="33" d="100"/>
      </p:scale>
      <p:origin x="0" y="-60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75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21B9E-14A2-4330-9FDA-7F0462EE9C74}"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82B6AE1F-9F02-4ECB-A78C-14D17984245C}">
      <dgm:prSet phldrT="[Text]"/>
      <dgm:spPr/>
      <dgm:t>
        <a:bodyPr/>
        <a:lstStyle/>
        <a:p>
          <a:r>
            <a:rPr lang="en-US" dirty="0" smtClean="0"/>
            <a:t>Balanced</a:t>
          </a:r>
          <a:endParaRPr lang="en-US" dirty="0"/>
        </a:p>
      </dgm:t>
    </dgm:pt>
    <dgm:pt modelId="{88FA2F11-6F25-414E-B403-0C8DB8C227A5}" type="parTrans" cxnId="{047B4858-22A5-4E62-9F93-27CB26AD5BBF}">
      <dgm:prSet/>
      <dgm:spPr/>
      <dgm:t>
        <a:bodyPr/>
        <a:lstStyle/>
        <a:p>
          <a:endParaRPr lang="en-US"/>
        </a:p>
      </dgm:t>
    </dgm:pt>
    <dgm:pt modelId="{3C9BE64C-82F1-43BF-845E-CF70143429BD}" type="sibTrans" cxnId="{047B4858-22A5-4E62-9F93-27CB26AD5BBF}">
      <dgm:prSet/>
      <dgm:spPr/>
      <dgm:t>
        <a:bodyPr/>
        <a:lstStyle/>
        <a:p>
          <a:endParaRPr lang="en-US"/>
        </a:p>
      </dgm:t>
    </dgm:pt>
    <dgm:pt modelId="{D6522050-7F5A-4586-AECC-6324D2C6A8F6}">
      <dgm:prSet phldrT="[Text]"/>
      <dgm:spPr/>
      <dgm:t>
        <a:bodyPr/>
        <a:lstStyle/>
        <a:p>
          <a:r>
            <a:rPr lang="en-US" dirty="0" smtClean="0"/>
            <a:t>Reasonable</a:t>
          </a:r>
          <a:endParaRPr lang="en-US" dirty="0"/>
        </a:p>
      </dgm:t>
    </dgm:pt>
    <dgm:pt modelId="{42D5D529-B62D-4CF3-B6D9-6FBB297936C6}" type="parTrans" cxnId="{4472A289-A29C-418C-B14B-866168DE306F}">
      <dgm:prSet/>
      <dgm:spPr/>
      <dgm:t>
        <a:bodyPr/>
        <a:lstStyle/>
        <a:p>
          <a:endParaRPr lang="en-US"/>
        </a:p>
      </dgm:t>
    </dgm:pt>
    <dgm:pt modelId="{DFEA9825-6338-4E82-AE63-4C99436C3FFD}" type="sibTrans" cxnId="{4472A289-A29C-418C-B14B-866168DE306F}">
      <dgm:prSet/>
      <dgm:spPr/>
      <dgm:t>
        <a:bodyPr/>
        <a:lstStyle/>
        <a:p>
          <a:endParaRPr lang="en-US"/>
        </a:p>
      </dgm:t>
    </dgm:pt>
    <dgm:pt modelId="{C6EFB0E6-361B-4085-9C9F-2DA2B65C847E}">
      <dgm:prSet phldrT="[Text]"/>
      <dgm:spPr/>
      <dgm:t>
        <a:bodyPr/>
        <a:lstStyle/>
        <a:p>
          <a:r>
            <a:rPr lang="en-US" dirty="0" smtClean="0"/>
            <a:t>Cost-efficient </a:t>
          </a:r>
          <a:endParaRPr lang="en-US" dirty="0"/>
        </a:p>
      </dgm:t>
    </dgm:pt>
    <dgm:pt modelId="{7513B917-B40C-49A2-9814-D8DCD8984C6D}" type="parTrans" cxnId="{CEBE5771-187F-4ED8-9D9D-BD42166C42F7}">
      <dgm:prSet/>
      <dgm:spPr/>
      <dgm:t>
        <a:bodyPr/>
        <a:lstStyle/>
        <a:p>
          <a:endParaRPr lang="en-US"/>
        </a:p>
      </dgm:t>
    </dgm:pt>
    <dgm:pt modelId="{194EB362-6F9D-48C3-AAA5-9310B6E74969}" type="sibTrans" cxnId="{CEBE5771-187F-4ED8-9D9D-BD42166C42F7}">
      <dgm:prSet/>
      <dgm:spPr/>
      <dgm:t>
        <a:bodyPr/>
        <a:lstStyle/>
        <a:p>
          <a:endParaRPr lang="en-US"/>
        </a:p>
      </dgm:t>
    </dgm:pt>
    <dgm:pt modelId="{56B72FA8-147C-4BD2-BC5D-D00805C3EE25}" type="pres">
      <dgm:prSet presAssocID="{D3221B9E-14A2-4330-9FDA-7F0462EE9C74}" presName="Name0" presStyleCnt="0">
        <dgm:presLayoutVars>
          <dgm:chMax val="7"/>
          <dgm:chPref val="7"/>
          <dgm:dir/>
          <dgm:animLvl val="lvl"/>
        </dgm:presLayoutVars>
      </dgm:prSet>
      <dgm:spPr/>
      <dgm:t>
        <a:bodyPr/>
        <a:lstStyle/>
        <a:p>
          <a:endParaRPr lang="en-US"/>
        </a:p>
      </dgm:t>
    </dgm:pt>
    <dgm:pt modelId="{DAC27AC9-09B0-46F8-865E-525C9B37A11E}" type="pres">
      <dgm:prSet presAssocID="{82B6AE1F-9F02-4ECB-A78C-14D17984245C}" presName="Accent1" presStyleCnt="0"/>
      <dgm:spPr/>
    </dgm:pt>
    <dgm:pt modelId="{F35029E0-4877-4CDF-8027-FD5524E991F8}" type="pres">
      <dgm:prSet presAssocID="{82B6AE1F-9F02-4ECB-A78C-14D17984245C}" presName="Accent" presStyleLbl="node1" presStyleIdx="0" presStyleCnt="3" custScaleX="218752" custLinFactNeighborX="-2839" custLinFactNeighborY="710"/>
      <dgm:spPr/>
    </dgm:pt>
    <dgm:pt modelId="{3356BE24-A692-4019-BC4E-F6DAFD99782C}" type="pres">
      <dgm:prSet presAssocID="{82B6AE1F-9F02-4ECB-A78C-14D17984245C}" presName="Parent1" presStyleLbl="revTx" presStyleIdx="0" presStyleCnt="3" custScaleX="218753">
        <dgm:presLayoutVars>
          <dgm:chMax val="1"/>
          <dgm:chPref val="1"/>
          <dgm:bulletEnabled val="1"/>
        </dgm:presLayoutVars>
      </dgm:prSet>
      <dgm:spPr/>
      <dgm:t>
        <a:bodyPr/>
        <a:lstStyle/>
        <a:p>
          <a:endParaRPr lang="en-US"/>
        </a:p>
      </dgm:t>
    </dgm:pt>
    <dgm:pt modelId="{461DB2C6-8927-4F99-B087-5E19D07F2051}" type="pres">
      <dgm:prSet presAssocID="{D6522050-7F5A-4586-AECC-6324D2C6A8F6}" presName="Accent2" presStyleCnt="0"/>
      <dgm:spPr/>
    </dgm:pt>
    <dgm:pt modelId="{D06E2010-9EC9-47FC-84C3-E2125BB0E68D}" type="pres">
      <dgm:prSet presAssocID="{D6522050-7F5A-4586-AECC-6324D2C6A8F6}" presName="Accent" presStyleLbl="node1" presStyleIdx="1" presStyleCnt="3" custScaleX="218752"/>
      <dgm:spPr/>
    </dgm:pt>
    <dgm:pt modelId="{A9833245-7DAB-4B9C-AA7C-2B70085BA0DC}" type="pres">
      <dgm:prSet presAssocID="{D6522050-7F5A-4586-AECC-6324D2C6A8F6}" presName="Parent2" presStyleLbl="revTx" presStyleIdx="1" presStyleCnt="3" custScaleX="218753">
        <dgm:presLayoutVars>
          <dgm:chMax val="1"/>
          <dgm:chPref val="1"/>
          <dgm:bulletEnabled val="1"/>
        </dgm:presLayoutVars>
      </dgm:prSet>
      <dgm:spPr/>
      <dgm:t>
        <a:bodyPr/>
        <a:lstStyle/>
        <a:p>
          <a:endParaRPr lang="en-US"/>
        </a:p>
      </dgm:t>
    </dgm:pt>
    <dgm:pt modelId="{18A05A99-2538-4D38-ACF0-4A3F96449031}" type="pres">
      <dgm:prSet presAssocID="{C6EFB0E6-361B-4085-9C9F-2DA2B65C847E}" presName="Accent3" presStyleCnt="0"/>
      <dgm:spPr/>
    </dgm:pt>
    <dgm:pt modelId="{4A717B06-FF82-44C3-A9E0-BB1D9466DE3E}" type="pres">
      <dgm:prSet presAssocID="{C6EFB0E6-361B-4085-9C9F-2DA2B65C847E}" presName="Accent" presStyleLbl="node1" presStyleIdx="2" presStyleCnt="3" custScaleX="218752"/>
      <dgm:spPr/>
    </dgm:pt>
    <dgm:pt modelId="{A78136D4-3A75-40BB-8239-54E0B2B1D122}" type="pres">
      <dgm:prSet presAssocID="{C6EFB0E6-361B-4085-9C9F-2DA2B65C847E}" presName="Parent3" presStyleLbl="revTx" presStyleIdx="2" presStyleCnt="3" custScaleX="218753">
        <dgm:presLayoutVars>
          <dgm:chMax val="1"/>
          <dgm:chPref val="1"/>
          <dgm:bulletEnabled val="1"/>
        </dgm:presLayoutVars>
      </dgm:prSet>
      <dgm:spPr/>
      <dgm:t>
        <a:bodyPr/>
        <a:lstStyle/>
        <a:p>
          <a:endParaRPr lang="en-US"/>
        </a:p>
      </dgm:t>
    </dgm:pt>
  </dgm:ptLst>
  <dgm:cxnLst>
    <dgm:cxn modelId="{047B4858-22A5-4E62-9F93-27CB26AD5BBF}" srcId="{D3221B9E-14A2-4330-9FDA-7F0462EE9C74}" destId="{82B6AE1F-9F02-4ECB-A78C-14D17984245C}" srcOrd="0" destOrd="0" parTransId="{88FA2F11-6F25-414E-B403-0C8DB8C227A5}" sibTransId="{3C9BE64C-82F1-43BF-845E-CF70143429BD}"/>
    <dgm:cxn modelId="{EC888DE6-7B88-4AFF-BBD6-3AEC24D1737C}" type="presOf" srcId="{C6EFB0E6-361B-4085-9C9F-2DA2B65C847E}" destId="{A78136D4-3A75-40BB-8239-54E0B2B1D122}" srcOrd="0" destOrd="0" presId="urn:microsoft.com/office/officeart/2009/layout/CircleArrowProcess"/>
    <dgm:cxn modelId="{F0627121-4F58-44C5-9EE9-CEBFCA743A8C}" type="presOf" srcId="{D6522050-7F5A-4586-AECC-6324D2C6A8F6}" destId="{A9833245-7DAB-4B9C-AA7C-2B70085BA0DC}" srcOrd="0" destOrd="0" presId="urn:microsoft.com/office/officeart/2009/layout/CircleArrowProcess"/>
    <dgm:cxn modelId="{CEBE5771-187F-4ED8-9D9D-BD42166C42F7}" srcId="{D3221B9E-14A2-4330-9FDA-7F0462EE9C74}" destId="{C6EFB0E6-361B-4085-9C9F-2DA2B65C847E}" srcOrd="2" destOrd="0" parTransId="{7513B917-B40C-49A2-9814-D8DCD8984C6D}" sibTransId="{194EB362-6F9D-48C3-AAA5-9310B6E74969}"/>
    <dgm:cxn modelId="{6C739002-DAD4-4BC3-9BBF-8FB9D6AE9B3B}" type="presOf" srcId="{82B6AE1F-9F02-4ECB-A78C-14D17984245C}" destId="{3356BE24-A692-4019-BC4E-F6DAFD99782C}" srcOrd="0" destOrd="0" presId="urn:microsoft.com/office/officeart/2009/layout/CircleArrowProcess"/>
    <dgm:cxn modelId="{B3D44278-655B-4D5A-9194-B3E3FA9821FC}" type="presOf" srcId="{D3221B9E-14A2-4330-9FDA-7F0462EE9C74}" destId="{56B72FA8-147C-4BD2-BC5D-D00805C3EE25}" srcOrd="0" destOrd="0" presId="urn:microsoft.com/office/officeart/2009/layout/CircleArrowProcess"/>
    <dgm:cxn modelId="{4472A289-A29C-418C-B14B-866168DE306F}" srcId="{D3221B9E-14A2-4330-9FDA-7F0462EE9C74}" destId="{D6522050-7F5A-4586-AECC-6324D2C6A8F6}" srcOrd="1" destOrd="0" parTransId="{42D5D529-B62D-4CF3-B6D9-6FBB297936C6}" sibTransId="{DFEA9825-6338-4E82-AE63-4C99436C3FFD}"/>
    <dgm:cxn modelId="{9A024BAD-ECB3-4D58-A82D-181BB0B22D5B}" type="presParOf" srcId="{56B72FA8-147C-4BD2-BC5D-D00805C3EE25}" destId="{DAC27AC9-09B0-46F8-865E-525C9B37A11E}" srcOrd="0" destOrd="0" presId="urn:microsoft.com/office/officeart/2009/layout/CircleArrowProcess"/>
    <dgm:cxn modelId="{2239F4C4-F18C-4C4B-9442-4269936A9274}" type="presParOf" srcId="{DAC27AC9-09B0-46F8-865E-525C9B37A11E}" destId="{F35029E0-4877-4CDF-8027-FD5524E991F8}" srcOrd="0" destOrd="0" presId="urn:microsoft.com/office/officeart/2009/layout/CircleArrowProcess"/>
    <dgm:cxn modelId="{F875EC63-3810-4F3A-92B9-3086D651314E}" type="presParOf" srcId="{56B72FA8-147C-4BD2-BC5D-D00805C3EE25}" destId="{3356BE24-A692-4019-BC4E-F6DAFD99782C}" srcOrd="1" destOrd="0" presId="urn:microsoft.com/office/officeart/2009/layout/CircleArrowProcess"/>
    <dgm:cxn modelId="{F012A041-9E73-46B9-844E-B63F06F820DE}" type="presParOf" srcId="{56B72FA8-147C-4BD2-BC5D-D00805C3EE25}" destId="{461DB2C6-8927-4F99-B087-5E19D07F2051}" srcOrd="2" destOrd="0" presId="urn:microsoft.com/office/officeart/2009/layout/CircleArrowProcess"/>
    <dgm:cxn modelId="{9943AB0E-63C7-4D32-8E1D-A323B874BC42}" type="presParOf" srcId="{461DB2C6-8927-4F99-B087-5E19D07F2051}" destId="{D06E2010-9EC9-47FC-84C3-E2125BB0E68D}" srcOrd="0" destOrd="0" presId="urn:microsoft.com/office/officeart/2009/layout/CircleArrowProcess"/>
    <dgm:cxn modelId="{09BCEF90-C64D-49A9-9EBD-FFD81DBF3E89}" type="presParOf" srcId="{56B72FA8-147C-4BD2-BC5D-D00805C3EE25}" destId="{A9833245-7DAB-4B9C-AA7C-2B70085BA0DC}" srcOrd="3" destOrd="0" presId="urn:microsoft.com/office/officeart/2009/layout/CircleArrowProcess"/>
    <dgm:cxn modelId="{5FEABEC5-8262-4ADA-8BDA-334617094C0E}" type="presParOf" srcId="{56B72FA8-147C-4BD2-BC5D-D00805C3EE25}" destId="{18A05A99-2538-4D38-ACF0-4A3F96449031}" srcOrd="4" destOrd="0" presId="urn:microsoft.com/office/officeart/2009/layout/CircleArrowProcess"/>
    <dgm:cxn modelId="{05CEC795-7BF9-4EE0-BE07-7891820302CA}" type="presParOf" srcId="{18A05A99-2538-4D38-ACF0-4A3F96449031}" destId="{4A717B06-FF82-44C3-A9E0-BB1D9466DE3E}" srcOrd="0" destOrd="0" presId="urn:microsoft.com/office/officeart/2009/layout/CircleArrowProcess"/>
    <dgm:cxn modelId="{AF1174E1-537E-44C2-BFF8-E5E6AE931C95}" type="presParOf" srcId="{56B72FA8-147C-4BD2-BC5D-D00805C3EE25}" destId="{A78136D4-3A75-40BB-8239-54E0B2B1D12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029E0-4877-4CDF-8027-FD5524E991F8}">
      <dsp:nvSpPr>
        <dsp:cNvPr id="0" name=""/>
        <dsp:cNvSpPr/>
      </dsp:nvSpPr>
      <dsp:spPr>
        <a:xfrm>
          <a:off x="1230204" y="14571"/>
          <a:ext cx="4488819" cy="205232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6BE24-A692-4019-BC4E-F6DAFD99782C}">
      <dsp:nvSpPr>
        <dsp:cNvPr id="0" name=""/>
        <dsp:cNvSpPr/>
      </dsp:nvSpPr>
      <dsp:spPr>
        <a:xfrm>
          <a:off x="2283378" y="740951"/>
          <a:ext cx="2494361" cy="56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Balanced</a:t>
          </a:r>
          <a:endParaRPr lang="en-US" sz="3200" kern="1200" dirty="0"/>
        </a:p>
      </dsp:txBody>
      <dsp:txXfrm>
        <a:off x="2283378" y="740951"/>
        <a:ext cx="2494361" cy="569995"/>
      </dsp:txXfrm>
    </dsp:sp>
    <dsp:sp modelId="{D06E2010-9EC9-47FC-84C3-E2125BB0E68D}">
      <dsp:nvSpPr>
        <dsp:cNvPr id="0" name=""/>
        <dsp:cNvSpPr/>
      </dsp:nvSpPr>
      <dsp:spPr>
        <a:xfrm>
          <a:off x="718522" y="1179213"/>
          <a:ext cx="4488819" cy="205232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833245-7DAB-4B9C-AA7C-2B70085BA0DC}">
      <dsp:nvSpPr>
        <dsp:cNvPr id="0" name=""/>
        <dsp:cNvSpPr/>
      </dsp:nvSpPr>
      <dsp:spPr>
        <a:xfrm>
          <a:off x="1715750" y="1926985"/>
          <a:ext cx="2494361" cy="56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Reasonable</a:t>
          </a:r>
          <a:endParaRPr lang="en-US" sz="3100" kern="1200" dirty="0"/>
        </a:p>
      </dsp:txBody>
      <dsp:txXfrm>
        <a:off x="1715750" y="1926985"/>
        <a:ext cx="2494361" cy="569995"/>
      </dsp:txXfrm>
    </dsp:sp>
    <dsp:sp modelId="{4A717B06-FF82-44C3-A9E0-BB1D9466DE3E}">
      <dsp:nvSpPr>
        <dsp:cNvPr id="0" name=""/>
        <dsp:cNvSpPr/>
      </dsp:nvSpPr>
      <dsp:spPr>
        <a:xfrm>
          <a:off x="1606117" y="2499539"/>
          <a:ext cx="3856591" cy="1763703"/>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136D4-3A75-40BB-8239-54E0B2B1D122}">
      <dsp:nvSpPr>
        <dsp:cNvPr id="0" name=""/>
        <dsp:cNvSpPr/>
      </dsp:nvSpPr>
      <dsp:spPr>
        <a:xfrm>
          <a:off x="2286075" y="3114725"/>
          <a:ext cx="2494361" cy="56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Cost-efficient </a:t>
          </a:r>
          <a:endParaRPr lang="en-US" sz="3100" kern="1200" dirty="0"/>
        </a:p>
      </dsp:txBody>
      <dsp:txXfrm>
        <a:off x="2286075" y="3114725"/>
        <a:ext cx="2494361" cy="56999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2171" tIns="46086" rIns="92171" bIns="46086" rtlCol="0"/>
          <a:lstStyle>
            <a:lvl1pPr algn="l">
              <a:defRPr sz="1200"/>
            </a:lvl1pPr>
          </a:lstStyle>
          <a:p>
            <a:endParaRPr lang="en-US" dirty="0"/>
          </a:p>
        </p:txBody>
      </p:sp>
      <p:sp>
        <p:nvSpPr>
          <p:cNvPr id="3" name="Date Placeholder 2"/>
          <p:cNvSpPr>
            <a:spLocks noGrp="1"/>
          </p:cNvSpPr>
          <p:nvPr>
            <p:ph type="dt" sz="quarter" idx="1"/>
          </p:nvPr>
        </p:nvSpPr>
        <p:spPr>
          <a:xfrm>
            <a:off x="4008706" y="0"/>
            <a:ext cx="3066733" cy="469779"/>
          </a:xfrm>
          <a:prstGeom prst="rect">
            <a:avLst/>
          </a:prstGeom>
        </p:spPr>
        <p:txBody>
          <a:bodyPr vert="horz" lIns="92171" tIns="46086" rIns="92171" bIns="46086" rtlCol="0"/>
          <a:lstStyle>
            <a:lvl1pPr algn="r">
              <a:defRPr sz="1200"/>
            </a:lvl1pPr>
          </a:lstStyle>
          <a:p>
            <a:fld id="{EE96A87C-F88D-409C-A650-0C36F9F1C293}" type="datetimeFigureOut">
              <a:rPr lang="en-US" smtClean="0"/>
              <a:t>8/28/2015</a:t>
            </a:fld>
            <a:endParaRPr lang="en-US" dirty="0"/>
          </a:p>
        </p:txBody>
      </p:sp>
      <p:sp>
        <p:nvSpPr>
          <p:cNvPr id="4" name="Footer Placeholder 3"/>
          <p:cNvSpPr>
            <a:spLocks noGrp="1"/>
          </p:cNvSpPr>
          <p:nvPr>
            <p:ph type="ftr" sz="quarter" idx="2"/>
          </p:nvPr>
        </p:nvSpPr>
        <p:spPr>
          <a:xfrm>
            <a:off x="0" y="8893299"/>
            <a:ext cx="3066733" cy="469778"/>
          </a:xfrm>
          <a:prstGeom prst="rect">
            <a:avLst/>
          </a:prstGeom>
        </p:spPr>
        <p:txBody>
          <a:bodyPr vert="horz" lIns="92171" tIns="46086" rIns="92171" bIns="46086" rtlCol="0" anchor="b"/>
          <a:lstStyle>
            <a:lvl1pPr algn="l">
              <a:defRPr sz="1200"/>
            </a:lvl1pPr>
          </a:lstStyle>
          <a:p>
            <a:r>
              <a:rPr lang="en-US" dirty="0" smtClean="0"/>
              <a:t>DRAFT for discussion</a:t>
            </a:r>
            <a:endParaRPr lang="en-US" dirty="0"/>
          </a:p>
        </p:txBody>
      </p:sp>
      <p:sp>
        <p:nvSpPr>
          <p:cNvPr id="5" name="Slide Number Placeholder 4"/>
          <p:cNvSpPr>
            <a:spLocks noGrp="1"/>
          </p:cNvSpPr>
          <p:nvPr>
            <p:ph type="sldNum" sz="quarter" idx="3"/>
          </p:nvPr>
        </p:nvSpPr>
        <p:spPr>
          <a:xfrm>
            <a:off x="4008706" y="8893299"/>
            <a:ext cx="3066733" cy="469778"/>
          </a:xfrm>
          <a:prstGeom prst="rect">
            <a:avLst/>
          </a:prstGeom>
        </p:spPr>
        <p:txBody>
          <a:bodyPr vert="horz" lIns="92171" tIns="46086" rIns="92171" bIns="46086" rtlCol="0" anchor="b"/>
          <a:lstStyle>
            <a:lvl1pPr algn="r">
              <a:defRPr sz="1200"/>
            </a:lvl1pPr>
          </a:lstStyle>
          <a:p>
            <a:fld id="{9CF84924-C368-4937-BD53-4FFD6117C5A8}" type="slidenum">
              <a:rPr lang="en-US" smtClean="0"/>
              <a:t>‹#›</a:t>
            </a:fld>
            <a:endParaRPr lang="en-US" dirty="0"/>
          </a:p>
        </p:txBody>
      </p:sp>
    </p:spTree>
    <p:extLst>
      <p:ext uri="{BB962C8B-B14F-4D97-AF65-F5344CB8AC3E}">
        <p14:creationId xmlns:p14="http://schemas.microsoft.com/office/powerpoint/2010/main" val="14497738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2171" tIns="46086" rIns="92171" bIns="46086" rtlCol="0"/>
          <a:lstStyle>
            <a:lvl1pPr algn="l">
              <a:defRPr sz="1200"/>
            </a:lvl1pPr>
          </a:lstStyle>
          <a:p>
            <a:endParaRPr lang="en-US" dirty="0"/>
          </a:p>
        </p:txBody>
      </p:sp>
      <p:sp>
        <p:nvSpPr>
          <p:cNvPr id="3" name="Date Placeholder 2"/>
          <p:cNvSpPr>
            <a:spLocks noGrp="1"/>
          </p:cNvSpPr>
          <p:nvPr>
            <p:ph type="dt" idx="1"/>
          </p:nvPr>
        </p:nvSpPr>
        <p:spPr>
          <a:xfrm>
            <a:off x="4008706" y="0"/>
            <a:ext cx="3066733" cy="469779"/>
          </a:xfrm>
          <a:prstGeom prst="rect">
            <a:avLst/>
          </a:prstGeom>
        </p:spPr>
        <p:txBody>
          <a:bodyPr vert="horz" lIns="92171" tIns="46086" rIns="92171" bIns="46086" rtlCol="0"/>
          <a:lstStyle>
            <a:lvl1pPr algn="r">
              <a:defRPr sz="1200"/>
            </a:lvl1pPr>
          </a:lstStyle>
          <a:p>
            <a:fld id="{3612168C-1AC2-44F5-8834-D91E81A49F29}" type="datetimeFigureOut">
              <a:rPr lang="en-US" smtClean="0"/>
              <a:t>8/28/2015</a:t>
            </a:fld>
            <a:endParaRPr lang="en-US" dirty="0"/>
          </a:p>
        </p:txBody>
      </p:sp>
      <p:sp>
        <p:nvSpPr>
          <p:cNvPr id="4" name="Slide Image Placeholder 3"/>
          <p:cNvSpPr>
            <a:spLocks noGrp="1" noRot="1" noChangeAspect="1"/>
          </p:cNvSpPr>
          <p:nvPr>
            <p:ph type="sldImg" idx="2"/>
          </p:nvPr>
        </p:nvSpPr>
        <p:spPr>
          <a:xfrm>
            <a:off x="1431925" y="1169988"/>
            <a:ext cx="4213225" cy="3159125"/>
          </a:xfrm>
          <a:prstGeom prst="rect">
            <a:avLst/>
          </a:prstGeom>
          <a:noFill/>
          <a:ln w="12700">
            <a:solidFill>
              <a:prstClr val="black"/>
            </a:solidFill>
          </a:ln>
        </p:spPr>
        <p:txBody>
          <a:bodyPr vert="horz" lIns="92171" tIns="46086" rIns="92171" bIns="46086" rtlCol="0" anchor="ctr"/>
          <a:lstStyle/>
          <a:p>
            <a:endParaRPr lang="en-US" dirty="0"/>
          </a:p>
        </p:txBody>
      </p:sp>
      <p:sp>
        <p:nvSpPr>
          <p:cNvPr id="5" name="Notes Placeholder 4"/>
          <p:cNvSpPr>
            <a:spLocks noGrp="1"/>
          </p:cNvSpPr>
          <p:nvPr>
            <p:ph type="body" sz="quarter" idx="3"/>
          </p:nvPr>
        </p:nvSpPr>
        <p:spPr>
          <a:xfrm>
            <a:off x="707708" y="4505981"/>
            <a:ext cx="5661660" cy="3686711"/>
          </a:xfrm>
          <a:prstGeom prst="rect">
            <a:avLst/>
          </a:prstGeom>
        </p:spPr>
        <p:txBody>
          <a:bodyPr vert="horz" lIns="92171" tIns="46086" rIns="92171" bIns="460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9"/>
            <a:ext cx="3066733" cy="469778"/>
          </a:xfrm>
          <a:prstGeom prst="rect">
            <a:avLst/>
          </a:prstGeom>
        </p:spPr>
        <p:txBody>
          <a:bodyPr vert="horz" lIns="92171" tIns="46086" rIns="92171" bIns="46086" rtlCol="0" anchor="b"/>
          <a:lstStyle>
            <a:lvl1pPr algn="l">
              <a:defRPr sz="1200"/>
            </a:lvl1pPr>
          </a:lstStyle>
          <a:p>
            <a:r>
              <a:rPr lang="en-US" dirty="0" smtClean="0"/>
              <a:t>DRAFT for discussion</a:t>
            </a:r>
            <a:endParaRPr lang="en-US" dirty="0"/>
          </a:p>
        </p:txBody>
      </p:sp>
      <p:sp>
        <p:nvSpPr>
          <p:cNvPr id="7" name="Slide Number Placeholder 6"/>
          <p:cNvSpPr>
            <a:spLocks noGrp="1"/>
          </p:cNvSpPr>
          <p:nvPr>
            <p:ph type="sldNum" sz="quarter" idx="5"/>
          </p:nvPr>
        </p:nvSpPr>
        <p:spPr>
          <a:xfrm>
            <a:off x="4008706" y="8893299"/>
            <a:ext cx="3066733" cy="469778"/>
          </a:xfrm>
          <a:prstGeom prst="rect">
            <a:avLst/>
          </a:prstGeom>
        </p:spPr>
        <p:txBody>
          <a:bodyPr vert="horz" lIns="92171" tIns="46086" rIns="92171" bIns="46086" rtlCol="0" anchor="b"/>
          <a:lstStyle>
            <a:lvl1pPr algn="r">
              <a:defRPr sz="1200"/>
            </a:lvl1pPr>
          </a:lstStyle>
          <a:p>
            <a:fld id="{66A20686-E6C1-43C6-BF47-FFD010F803E3}" type="slidenum">
              <a:rPr lang="en-US" smtClean="0"/>
              <a:t>‹#›</a:t>
            </a:fld>
            <a:endParaRPr lang="en-US" dirty="0"/>
          </a:p>
        </p:txBody>
      </p:sp>
    </p:spTree>
    <p:extLst>
      <p:ext uri="{BB962C8B-B14F-4D97-AF65-F5344CB8AC3E}">
        <p14:creationId xmlns:p14="http://schemas.microsoft.com/office/powerpoint/2010/main" val="42662501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5" name="Slide Number Placeholder 4"/>
          <p:cNvSpPr>
            <a:spLocks noGrp="1"/>
          </p:cNvSpPr>
          <p:nvPr>
            <p:ph type="sldNum" sz="quarter" idx="10"/>
          </p:nvPr>
        </p:nvSpPr>
        <p:spPr/>
        <p:txBody>
          <a:bodyPr/>
          <a:lstStyle/>
          <a:p>
            <a:fld id="{66A20686-E6C1-43C6-BF47-FFD010F803E3}" type="slidenum">
              <a:rPr lang="en-US" smtClean="0"/>
              <a:t>1</a:t>
            </a:fld>
            <a:endParaRPr lang="en-US" dirty="0"/>
          </a:p>
        </p:txBody>
      </p:sp>
      <p:sp>
        <p:nvSpPr>
          <p:cNvPr id="6" name="Footer Placeholder 5"/>
          <p:cNvSpPr>
            <a:spLocks noGrp="1"/>
          </p:cNvSpPr>
          <p:nvPr>
            <p:ph type="ftr" sz="quarter" idx="11"/>
          </p:nvPr>
        </p:nvSpPr>
        <p:spPr/>
        <p:txBody>
          <a:bodyPr/>
          <a:lstStyle/>
          <a:p>
            <a:r>
              <a:rPr lang="en-US" dirty="0" smtClean="0"/>
              <a:t>DRAFT for discussion</a:t>
            </a:r>
            <a:endParaRPr lang="en-US" dirty="0"/>
          </a:p>
        </p:txBody>
      </p:sp>
    </p:spTree>
    <p:extLst>
      <p:ext uri="{BB962C8B-B14F-4D97-AF65-F5344CB8AC3E}">
        <p14:creationId xmlns:p14="http://schemas.microsoft.com/office/powerpoint/2010/main" val="1857995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CVFPP approach: Linking atmospheric processes, precipitation and</a:t>
            </a:r>
            <a:r>
              <a:rPr lang="en-US" baseline="0" dirty="0" smtClean="0"/>
              <a:t> </a:t>
            </a:r>
            <a:r>
              <a:rPr lang="en-US" dirty="0" smtClean="0"/>
              <a:t>temperature fields, and watershed conditions to inform</a:t>
            </a:r>
            <a:r>
              <a:rPr lang="en-US" baseline="0" dirty="0" smtClean="0"/>
              <a:t> </a:t>
            </a:r>
            <a:r>
              <a:rPr lang="en-US" dirty="0" smtClean="0"/>
              <a:t>changes in flood risk.</a:t>
            </a:r>
          </a:p>
          <a:p>
            <a:endParaRPr lang="en-US" dirty="0"/>
          </a:p>
        </p:txBody>
      </p:sp>
      <p:sp>
        <p:nvSpPr>
          <p:cNvPr id="4" name="Footer Placeholder 3"/>
          <p:cNvSpPr>
            <a:spLocks noGrp="1"/>
          </p:cNvSpPr>
          <p:nvPr>
            <p:ph type="ftr" sz="quarter" idx="10"/>
          </p:nvPr>
        </p:nvSpPr>
        <p:spPr/>
        <p:txBody>
          <a:bodyPr/>
          <a:lstStyle/>
          <a:p>
            <a:r>
              <a:rPr lang="en-US" dirty="0" smtClean="0"/>
              <a:t>DRAFT for discussion</a:t>
            </a:r>
            <a:endParaRPr lang="en-US" dirty="0"/>
          </a:p>
        </p:txBody>
      </p:sp>
      <p:sp>
        <p:nvSpPr>
          <p:cNvPr id="5" name="Slide Number Placeholder 4"/>
          <p:cNvSpPr>
            <a:spLocks noGrp="1"/>
          </p:cNvSpPr>
          <p:nvPr>
            <p:ph type="sldNum" sz="quarter" idx="11"/>
          </p:nvPr>
        </p:nvSpPr>
        <p:spPr/>
        <p:txBody>
          <a:bodyPr/>
          <a:lstStyle/>
          <a:p>
            <a:fld id="{66A20686-E6C1-43C6-BF47-FFD010F803E3}" type="slidenum">
              <a:rPr lang="en-US" smtClean="0"/>
              <a:t>12</a:t>
            </a:fld>
            <a:endParaRPr lang="en-US" dirty="0"/>
          </a:p>
        </p:txBody>
      </p:sp>
    </p:spTree>
    <p:extLst>
      <p:ext uri="{BB962C8B-B14F-4D97-AF65-F5344CB8AC3E}">
        <p14:creationId xmlns:p14="http://schemas.microsoft.com/office/powerpoint/2010/main" val="260607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t>Climate science is evolving. The science is relatively young and with each year or each five years, we tend to get greater and improved information.</a:t>
            </a:r>
          </a:p>
          <a:p>
            <a:pPr defTabSz="921807">
              <a:defRPr/>
            </a:pPr>
            <a:endParaRPr lang="en-US" dirty="0"/>
          </a:p>
          <a:p>
            <a:pPr defTabSz="921807">
              <a:defRPr/>
            </a:pPr>
            <a:r>
              <a:rPr lang="en-US" dirty="0"/>
              <a:t>We are now in phase 2, updating the latest set of climate projections. Part of this also includes coordinating, reviewing and integrating existing and on-going DWR-supported</a:t>
            </a:r>
          </a:p>
          <a:p>
            <a:pPr defTabSz="921807">
              <a:defRPr/>
            </a:pPr>
            <a:r>
              <a:rPr lang="en-US" dirty="0"/>
              <a:t>climate science research:</a:t>
            </a:r>
          </a:p>
          <a:p>
            <a:pPr defTabSz="921807">
              <a:defRPr/>
            </a:pPr>
            <a:r>
              <a:rPr lang="en-US" dirty="0"/>
              <a:t>– Atmospheric River Study (SIO)</a:t>
            </a:r>
          </a:p>
          <a:p>
            <a:pPr defTabSz="921807">
              <a:defRPr/>
            </a:pPr>
            <a:r>
              <a:rPr lang="en-US" dirty="0"/>
              <a:t>– Watershed Sensitivity Study (UCD)</a:t>
            </a:r>
          </a:p>
          <a:p>
            <a:pPr defTabSz="921807">
              <a:defRPr/>
            </a:pPr>
            <a:r>
              <a:rPr lang="en-US" dirty="0"/>
              <a:t>– Central Valley Sensitivity Study (USACE)</a:t>
            </a:r>
          </a:p>
        </p:txBody>
      </p:sp>
      <p:sp>
        <p:nvSpPr>
          <p:cNvPr id="4" name="Footer Placeholder 3"/>
          <p:cNvSpPr>
            <a:spLocks noGrp="1"/>
          </p:cNvSpPr>
          <p:nvPr>
            <p:ph type="ftr" sz="quarter" idx="10"/>
          </p:nvPr>
        </p:nvSpPr>
        <p:spPr/>
        <p:txBody>
          <a:bodyPr/>
          <a:lstStyle/>
          <a:p>
            <a:r>
              <a:rPr lang="en-US" dirty="0" smtClean="0"/>
              <a:t>DRAFT for discussion</a:t>
            </a:r>
            <a:endParaRPr lang="en-US" dirty="0"/>
          </a:p>
        </p:txBody>
      </p:sp>
      <p:sp>
        <p:nvSpPr>
          <p:cNvPr id="5" name="Slide Number Placeholder 4"/>
          <p:cNvSpPr>
            <a:spLocks noGrp="1"/>
          </p:cNvSpPr>
          <p:nvPr>
            <p:ph type="sldNum" sz="quarter" idx="11"/>
          </p:nvPr>
        </p:nvSpPr>
        <p:spPr/>
        <p:txBody>
          <a:bodyPr/>
          <a:lstStyle/>
          <a:p>
            <a:fld id="{66A20686-E6C1-43C6-BF47-FFD010F803E3}" type="slidenum">
              <a:rPr lang="en-US" smtClean="0"/>
              <a:t>13</a:t>
            </a:fld>
            <a:endParaRPr lang="en-US" dirty="0"/>
          </a:p>
        </p:txBody>
      </p:sp>
    </p:spTree>
    <p:extLst>
      <p:ext uri="{BB962C8B-B14F-4D97-AF65-F5344CB8AC3E}">
        <p14:creationId xmlns:p14="http://schemas.microsoft.com/office/powerpoint/2010/main" val="2000000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this graph you’ll see that </a:t>
            </a:r>
            <a:r>
              <a:rPr lang="en-US" dirty="0" smtClean="0"/>
              <a:t>temperatures are increasing and are projected to continue to increase. </a:t>
            </a:r>
          </a:p>
          <a:p>
            <a:endParaRPr lang="en-US" dirty="0" smtClean="0"/>
          </a:p>
          <a:p>
            <a:r>
              <a:rPr lang="en-US" dirty="0" smtClean="0"/>
              <a:t>The bar on the left looks at 2011-2014, which we’re calling</a:t>
            </a:r>
            <a:r>
              <a:rPr lang="en-US" baseline="0" dirty="0" smtClean="0"/>
              <a:t> near-term. </a:t>
            </a:r>
          </a:p>
          <a:p>
            <a:endParaRPr lang="en-US" baseline="0" dirty="0" smtClean="0"/>
          </a:p>
          <a:p>
            <a:r>
              <a:rPr lang="en-US" baseline="0" dirty="0" smtClean="0"/>
              <a:t>The center bar is 2041-2070, which we’re calling mid-Century. </a:t>
            </a:r>
          </a:p>
          <a:p>
            <a:endParaRPr lang="en-US" baseline="0" dirty="0" smtClean="0"/>
          </a:p>
          <a:p>
            <a:r>
              <a:rPr lang="en-US" baseline="0" dirty="0" smtClean="0"/>
              <a:t>And the bar on the right is late-Century, 2071-2099.</a:t>
            </a:r>
            <a:endParaRPr lang="en-US" dirty="0" smtClean="0"/>
          </a:p>
          <a:p>
            <a:endParaRPr lang="en-US" dirty="0" smtClean="0"/>
          </a:p>
          <a:p>
            <a:r>
              <a:rPr lang="en-US" dirty="0" smtClean="0"/>
              <a:t>We have seen warming over the past 50 years and considerable warming over the last 30 years. </a:t>
            </a:r>
            <a:endParaRPr lang="en-US" dirty="0"/>
          </a:p>
        </p:txBody>
      </p:sp>
      <p:sp>
        <p:nvSpPr>
          <p:cNvPr id="4" name="Footer Placeholder 3"/>
          <p:cNvSpPr>
            <a:spLocks noGrp="1"/>
          </p:cNvSpPr>
          <p:nvPr>
            <p:ph type="ftr" sz="quarter" idx="10"/>
          </p:nvPr>
        </p:nvSpPr>
        <p:spPr/>
        <p:txBody>
          <a:bodyPr/>
          <a:lstStyle/>
          <a:p>
            <a:r>
              <a:rPr lang="en-US" dirty="0" smtClean="0"/>
              <a:t>DRAFT for discussion</a:t>
            </a:r>
            <a:endParaRPr lang="en-US" dirty="0"/>
          </a:p>
        </p:txBody>
      </p:sp>
      <p:sp>
        <p:nvSpPr>
          <p:cNvPr id="5" name="Slide Number Placeholder 4"/>
          <p:cNvSpPr>
            <a:spLocks noGrp="1"/>
          </p:cNvSpPr>
          <p:nvPr>
            <p:ph type="sldNum" sz="quarter" idx="11"/>
          </p:nvPr>
        </p:nvSpPr>
        <p:spPr/>
        <p:txBody>
          <a:bodyPr/>
          <a:lstStyle/>
          <a:p>
            <a:fld id="{66A20686-E6C1-43C6-BF47-FFD010F803E3}" type="slidenum">
              <a:rPr lang="en-US" smtClean="0"/>
              <a:t>14</a:t>
            </a:fld>
            <a:endParaRPr lang="en-US" dirty="0"/>
          </a:p>
        </p:txBody>
      </p:sp>
    </p:spTree>
    <p:extLst>
      <p:ext uri="{BB962C8B-B14F-4D97-AF65-F5344CB8AC3E}">
        <p14:creationId xmlns:p14="http://schemas.microsoft.com/office/powerpoint/2010/main" val="412678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seeing changes in precipitation as well – we are likely to see higher extremes.</a:t>
            </a:r>
          </a:p>
          <a:p>
            <a:endParaRPr lang="en-US" dirty="0" smtClean="0"/>
          </a:p>
          <a:p>
            <a:r>
              <a:rPr lang="en-US" dirty="0" smtClean="0"/>
              <a:t>Again,</a:t>
            </a:r>
            <a:r>
              <a:rPr lang="en-US" baseline="0" dirty="0" smtClean="0"/>
              <a:t> from left to right we’re looking at near-term, mid-century and late-century. </a:t>
            </a:r>
            <a:endParaRPr lang="en-US" dirty="0" smtClean="0"/>
          </a:p>
          <a:p>
            <a:endParaRPr lang="en-US" u="sng" dirty="0"/>
          </a:p>
        </p:txBody>
      </p:sp>
      <p:sp>
        <p:nvSpPr>
          <p:cNvPr id="4" name="Footer Placeholder 3"/>
          <p:cNvSpPr>
            <a:spLocks noGrp="1"/>
          </p:cNvSpPr>
          <p:nvPr>
            <p:ph type="ftr" sz="quarter" idx="10"/>
          </p:nvPr>
        </p:nvSpPr>
        <p:spPr/>
        <p:txBody>
          <a:bodyPr/>
          <a:lstStyle/>
          <a:p>
            <a:r>
              <a:rPr lang="en-US" dirty="0" smtClean="0"/>
              <a:t>DRAFT for discussion</a:t>
            </a:r>
            <a:endParaRPr lang="en-US" dirty="0"/>
          </a:p>
        </p:txBody>
      </p:sp>
      <p:sp>
        <p:nvSpPr>
          <p:cNvPr id="5" name="Slide Number Placeholder 4"/>
          <p:cNvSpPr>
            <a:spLocks noGrp="1"/>
          </p:cNvSpPr>
          <p:nvPr>
            <p:ph type="sldNum" sz="quarter" idx="11"/>
          </p:nvPr>
        </p:nvSpPr>
        <p:spPr/>
        <p:txBody>
          <a:bodyPr/>
          <a:lstStyle/>
          <a:p>
            <a:fld id="{66A20686-E6C1-43C6-BF47-FFD010F803E3}" type="slidenum">
              <a:rPr lang="en-US" smtClean="0"/>
              <a:t>15</a:t>
            </a:fld>
            <a:endParaRPr lang="en-US" dirty="0"/>
          </a:p>
        </p:txBody>
      </p:sp>
    </p:spTree>
    <p:extLst>
      <p:ext uri="{BB962C8B-B14F-4D97-AF65-F5344CB8AC3E}">
        <p14:creationId xmlns:p14="http://schemas.microsoft.com/office/powerpoint/2010/main" val="1862609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DRAFT for discussion</a:t>
            </a:r>
            <a:endParaRPr lang="en-US" dirty="0"/>
          </a:p>
        </p:txBody>
      </p:sp>
      <p:sp>
        <p:nvSpPr>
          <p:cNvPr id="5" name="Slide Number Placeholder 4"/>
          <p:cNvSpPr>
            <a:spLocks noGrp="1"/>
          </p:cNvSpPr>
          <p:nvPr>
            <p:ph type="sldNum" sz="quarter" idx="11"/>
          </p:nvPr>
        </p:nvSpPr>
        <p:spPr/>
        <p:txBody>
          <a:bodyPr/>
          <a:lstStyle/>
          <a:p>
            <a:fld id="{66A20686-E6C1-43C6-BF47-FFD010F803E3}" type="slidenum">
              <a:rPr lang="en-US" smtClean="0"/>
              <a:t>18</a:t>
            </a:fld>
            <a:endParaRPr lang="en-US" dirty="0"/>
          </a:p>
        </p:txBody>
      </p:sp>
    </p:spTree>
    <p:extLst>
      <p:ext uri="{BB962C8B-B14F-4D97-AF65-F5344CB8AC3E}">
        <p14:creationId xmlns:p14="http://schemas.microsoft.com/office/powerpoint/2010/main" val="852242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Flood management infrastructure and policy decisions will likely be tested against climate variability and change not experienced in the past 100 years.</a:t>
            </a:r>
          </a:p>
          <a:p>
            <a:endParaRPr lang="en-US" dirty="0"/>
          </a:p>
          <a:p>
            <a:r>
              <a:rPr lang="en-US" dirty="0"/>
              <a:t>Our systems need to be resilient to accommodate a range of hydroclimatic futures.</a:t>
            </a:r>
          </a:p>
        </p:txBody>
      </p:sp>
      <p:sp>
        <p:nvSpPr>
          <p:cNvPr id="4" name="Footer Placeholder 3"/>
          <p:cNvSpPr>
            <a:spLocks noGrp="1"/>
          </p:cNvSpPr>
          <p:nvPr>
            <p:ph type="ftr" sz="quarter" idx="10"/>
          </p:nvPr>
        </p:nvSpPr>
        <p:spPr/>
        <p:txBody>
          <a:bodyPr/>
          <a:lstStyle/>
          <a:p>
            <a:r>
              <a:rPr lang="en-US" dirty="0" smtClean="0"/>
              <a:t>DRAFT for discussion</a:t>
            </a:r>
            <a:endParaRPr lang="en-US" dirty="0"/>
          </a:p>
        </p:txBody>
      </p:sp>
      <p:sp>
        <p:nvSpPr>
          <p:cNvPr id="5" name="Slide Number Placeholder 4"/>
          <p:cNvSpPr>
            <a:spLocks noGrp="1"/>
          </p:cNvSpPr>
          <p:nvPr>
            <p:ph type="sldNum" sz="quarter" idx="11"/>
          </p:nvPr>
        </p:nvSpPr>
        <p:spPr/>
        <p:txBody>
          <a:bodyPr/>
          <a:lstStyle/>
          <a:p>
            <a:fld id="{66A20686-E6C1-43C6-BF47-FFD010F803E3}" type="slidenum">
              <a:rPr lang="en-US" smtClean="0"/>
              <a:t>20</a:t>
            </a:fld>
            <a:endParaRPr lang="en-US" dirty="0"/>
          </a:p>
        </p:txBody>
      </p:sp>
    </p:spTree>
    <p:extLst>
      <p:ext uri="{BB962C8B-B14F-4D97-AF65-F5344CB8AC3E}">
        <p14:creationId xmlns:p14="http://schemas.microsoft.com/office/powerpoint/2010/main" val="681979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66A20686-E6C1-43C6-BF47-FFD010F803E3}" type="slidenum">
              <a:rPr lang="en-US" smtClean="0"/>
              <a:t>21</a:t>
            </a:fld>
            <a:endParaRPr lang="en-US" dirty="0"/>
          </a:p>
        </p:txBody>
      </p:sp>
    </p:spTree>
    <p:extLst>
      <p:ext uri="{BB962C8B-B14F-4D97-AF65-F5344CB8AC3E}">
        <p14:creationId xmlns:p14="http://schemas.microsoft.com/office/powerpoint/2010/main" val="412704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DRAFT for discussion</a:t>
            </a:r>
            <a:endParaRPr lang="en-US" dirty="0"/>
          </a:p>
        </p:txBody>
      </p:sp>
      <p:sp>
        <p:nvSpPr>
          <p:cNvPr id="5" name="Slide Number Placeholder 4"/>
          <p:cNvSpPr>
            <a:spLocks noGrp="1"/>
          </p:cNvSpPr>
          <p:nvPr>
            <p:ph type="sldNum" sz="quarter" idx="11"/>
          </p:nvPr>
        </p:nvSpPr>
        <p:spPr/>
        <p:txBody>
          <a:bodyPr/>
          <a:lstStyle/>
          <a:p>
            <a:fld id="{66A20686-E6C1-43C6-BF47-FFD010F803E3}" type="slidenum">
              <a:rPr lang="en-US" smtClean="0"/>
              <a:t>22</a:t>
            </a:fld>
            <a:endParaRPr lang="en-US" dirty="0"/>
          </a:p>
        </p:txBody>
      </p:sp>
    </p:spTree>
    <p:extLst>
      <p:ext uri="{BB962C8B-B14F-4D97-AF65-F5344CB8AC3E}">
        <p14:creationId xmlns:p14="http://schemas.microsoft.com/office/powerpoint/2010/main" val="163990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5" name="Slide Number Placeholder 4"/>
          <p:cNvSpPr>
            <a:spLocks noGrp="1"/>
          </p:cNvSpPr>
          <p:nvPr>
            <p:ph type="sldNum" sz="quarter" idx="10"/>
          </p:nvPr>
        </p:nvSpPr>
        <p:spPr/>
        <p:txBody>
          <a:bodyPr/>
          <a:lstStyle/>
          <a:p>
            <a:fld id="{66A20686-E6C1-43C6-BF47-FFD010F803E3}" type="slidenum">
              <a:rPr lang="en-US" smtClean="0"/>
              <a:t>23</a:t>
            </a:fld>
            <a:endParaRPr lang="en-US" dirty="0"/>
          </a:p>
        </p:txBody>
      </p:sp>
      <p:sp>
        <p:nvSpPr>
          <p:cNvPr id="6" name="Footer Placeholder 5"/>
          <p:cNvSpPr>
            <a:spLocks noGrp="1"/>
          </p:cNvSpPr>
          <p:nvPr>
            <p:ph type="ftr" sz="quarter" idx="11"/>
          </p:nvPr>
        </p:nvSpPr>
        <p:spPr/>
        <p:txBody>
          <a:bodyPr/>
          <a:lstStyle/>
          <a:p>
            <a:r>
              <a:rPr lang="en-US" dirty="0" smtClean="0"/>
              <a:t>DRAFT for discussion</a:t>
            </a:r>
            <a:endParaRPr lang="en-US" dirty="0"/>
          </a:p>
        </p:txBody>
      </p:sp>
    </p:spTree>
    <p:extLst>
      <p:ext uri="{BB962C8B-B14F-4D97-AF65-F5344CB8AC3E}">
        <p14:creationId xmlns:p14="http://schemas.microsoft.com/office/powerpoint/2010/main" val="53877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332">
              <a:defRPr/>
            </a:pPr>
            <a:endParaRPr lang="en-US" dirty="0"/>
          </a:p>
        </p:txBody>
      </p:sp>
      <p:sp>
        <p:nvSpPr>
          <p:cNvPr id="5" name="Slide Number Placeholder 4"/>
          <p:cNvSpPr>
            <a:spLocks noGrp="1"/>
          </p:cNvSpPr>
          <p:nvPr>
            <p:ph type="sldNum" sz="quarter" idx="10"/>
          </p:nvPr>
        </p:nvSpPr>
        <p:spPr/>
        <p:txBody>
          <a:bodyPr/>
          <a:lstStyle/>
          <a:p>
            <a:fld id="{66A20686-E6C1-43C6-BF47-FFD010F803E3}" type="slidenum">
              <a:rPr lang="en-US" smtClean="0"/>
              <a:t>2</a:t>
            </a:fld>
            <a:endParaRPr lang="en-US" dirty="0"/>
          </a:p>
        </p:txBody>
      </p:sp>
    </p:spTree>
    <p:extLst>
      <p:ext uri="{BB962C8B-B14F-4D97-AF65-F5344CB8AC3E}">
        <p14:creationId xmlns:p14="http://schemas.microsoft.com/office/powerpoint/2010/main" val="166828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66A20686-E6C1-43C6-BF47-FFD010F803E3}" type="slidenum">
              <a:rPr lang="en-US" smtClean="0"/>
              <a:t>3</a:t>
            </a:fld>
            <a:endParaRPr lang="en-US" dirty="0"/>
          </a:p>
        </p:txBody>
      </p:sp>
    </p:spTree>
    <p:extLst>
      <p:ext uri="{BB962C8B-B14F-4D97-AF65-F5344CB8AC3E}">
        <p14:creationId xmlns:p14="http://schemas.microsoft.com/office/powerpoint/2010/main" val="1020860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solidFill>
                  <a:prstClr val="black"/>
                </a:solidFill>
              </a:rPr>
              <a:t>DRAFT for discussion</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66A20686-E6C1-43C6-BF47-FFD010F803E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78059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66A20686-E6C1-43C6-BF47-FFD010F803E3}" type="slidenum">
              <a:rPr lang="en-US" smtClean="0"/>
              <a:t>5</a:t>
            </a:fld>
            <a:endParaRPr lang="en-US" dirty="0"/>
          </a:p>
        </p:txBody>
      </p:sp>
      <p:sp>
        <p:nvSpPr>
          <p:cNvPr id="6" name="Footer Placeholder 5"/>
          <p:cNvSpPr>
            <a:spLocks noGrp="1"/>
          </p:cNvSpPr>
          <p:nvPr>
            <p:ph type="ftr" sz="quarter" idx="11"/>
          </p:nvPr>
        </p:nvSpPr>
        <p:spPr/>
        <p:txBody>
          <a:bodyPr/>
          <a:lstStyle/>
          <a:p>
            <a:r>
              <a:rPr lang="en-US" dirty="0" smtClean="0"/>
              <a:t>DRAFT for discussion</a:t>
            </a:r>
            <a:endParaRPr lang="en-US" dirty="0"/>
          </a:p>
        </p:txBody>
      </p:sp>
    </p:spTree>
    <p:extLst>
      <p:ext uri="{BB962C8B-B14F-4D97-AF65-F5344CB8AC3E}">
        <p14:creationId xmlns:p14="http://schemas.microsoft.com/office/powerpoint/2010/main" val="220563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 impacts of future</a:t>
            </a:r>
            <a:r>
              <a:rPr lang="en-US" baseline="0" dirty="0" smtClean="0"/>
              <a:t> </a:t>
            </a:r>
            <a:r>
              <a:rPr lang="en-US" dirty="0" smtClean="0"/>
              <a:t>climate change must be considered in the 2017 update to the CVFPP. </a:t>
            </a:r>
          </a:p>
          <a:p>
            <a:endParaRPr lang="en-US" dirty="0" smtClean="0"/>
          </a:p>
          <a:p>
            <a:r>
              <a:rPr lang="en-US" dirty="0" smtClean="0"/>
              <a:t>Today</a:t>
            </a:r>
            <a:r>
              <a:rPr lang="en-US" baseline="0" dirty="0" smtClean="0"/>
              <a:t> I’ll walk you through our approach to looking at potential climate change impacts and how science is informing the planning process. </a:t>
            </a:r>
          </a:p>
          <a:p>
            <a:endParaRPr lang="en-US" baseline="0" dirty="0" smtClean="0"/>
          </a:p>
          <a:p>
            <a:r>
              <a:rPr lang="en-US" baseline="0" dirty="0" smtClean="0"/>
              <a:t>If you weren’t at the Climate Change Symposium last month at UC Davis, I encourage you to go online to download the presentations. Amy Bindra gave a presentation similar to the one I’ll be covering today, and I also spoke about hydrologic variability as one of several key considerations in managing complex water management systems. </a:t>
            </a:r>
          </a:p>
        </p:txBody>
      </p:sp>
      <p:sp>
        <p:nvSpPr>
          <p:cNvPr id="4" name="Footer Placeholder 3"/>
          <p:cNvSpPr>
            <a:spLocks noGrp="1"/>
          </p:cNvSpPr>
          <p:nvPr>
            <p:ph type="ftr" sz="quarter" idx="10"/>
          </p:nvPr>
        </p:nvSpPr>
        <p:spPr/>
        <p:txBody>
          <a:bodyPr/>
          <a:lstStyle/>
          <a:p>
            <a:r>
              <a:rPr lang="en-US" dirty="0" smtClean="0"/>
              <a:t>DRAFT for discussion</a:t>
            </a:r>
            <a:endParaRPr lang="en-US" dirty="0"/>
          </a:p>
        </p:txBody>
      </p:sp>
      <p:sp>
        <p:nvSpPr>
          <p:cNvPr id="5" name="Slide Number Placeholder 4"/>
          <p:cNvSpPr>
            <a:spLocks noGrp="1"/>
          </p:cNvSpPr>
          <p:nvPr>
            <p:ph type="sldNum" sz="quarter" idx="11"/>
          </p:nvPr>
        </p:nvSpPr>
        <p:spPr/>
        <p:txBody>
          <a:bodyPr/>
          <a:lstStyle/>
          <a:p>
            <a:fld id="{66A20686-E6C1-43C6-BF47-FFD010F803E3}" type="slidenum">
              <a:rPr lang="en-US" smtClean="0"/>
              <a:t>6</a:t>
            </a:fld>
            <a:endParaRPr lang="en-US" dirty="0"/>
          </a:p>
        </p:txBody>
      </p:sp>
    </p:spTree>
    <p:extLst>
      <p:ext uri="{BB962C8B-B14F-4D97-AF65-F5344CB8AC3E}">
        <p14:creationId xmlns:p14="http://schemas.microsoft.com/office/powerpoint/2010/main" val="206790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DRAFT for discussion</a:t>
            </a:r>
            <a:endParaRPr lang="en-US" dirty="0"/>
          </a:p>
        </p:txBody>
      </p:sp>
      <p:sp>
        <p:nvSpPr>
          <p:cNvPr id="5" name="Slide Number Placeholder 4"/>
          <p:cNvSpPr>
            <a:spLocks noGrp="1"/>
          </p:cNvSpPr>
          <p:nvPr>
            <p:ph type="sldNum" sz="quarter" idx="11"/>
          </p:nvPr>
        </p:nvSpPr>
        <p:spPr/>
        <p:txBody>
          <a:bodyPr/>
          <a:lstStyle/>
          <a:p>
            <a:fld id="{66A20686-E6C1-43C6-BF47-FFD010F803E3}" type="slidenum">
              <a:rPr lang="en-US" smtClean="0"/>
              <a:t>7</a:t>
            </a:fld>
            <a:endParaRPr lang="en-US" dirty="0"/>
          </a:p>
        </p:txBody>
      </p:sp>
    </p:spTree>
    <p:extLst>
      <p:ext uri="{BB962C8B-B14F-4D97-AF65-F5344CB8AC3E}">
        <p14:creationId xmlns:p14="http://schemas.microsoft.com/office/powerpoint/2010/main" val="39819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DRAFT for discussion</a:t>
            </a:r>
            <a:endParaRPr lang="en-US" dirty="0"/>
          </a:p>
        </p:txBody>
      </p:sp>
      <p:sp>
        <p:nvSpPr>
          <p:cNvPr id="5" name="Slide Number Placeholder 4"/>
          <p:cNvSpPr>
            <a:spLocks noGrp="1"/>
          </p:cNvSpPr>
          <p:nvPr>
            <p:ph type="sldNum" sz="quarter" idx="11"/>
          </p:nvPr>
        </p:nvSpPr>
        <p:spPr/>
        <p:txBody>
          <a:bodyPr/>
          <a:lstStyle/>
          <a:p>
            <a:fld id="{66A20686-E6C1-43C6-BF47-FFD010F803E3}" type="slidenum">
              <a:rPr lang="en-US" smtClean="0"/>
              <a:t>9</a:t>
            </a:fld>
            <a:endParaRPr lang="en-US" dirty="0"/>
          </a:p>
        </p:txBody>
      </p:sp>
    </p:spTree>
    <p:extLst>
      <p:ext uri="{BB962C8B-B14F-4D97-AF65-F5344CB8AC3E}">
        <p14:creationId xmlns:p14="http://schemas.microsoft.com/office/powerpoint/2010/main" val="2413200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Central Valley has historically remained vulnerable to flood hazards.</a:t>
            </a:r>
          </a:p>
          <a:p>
            <a:endParaRPr lang="en-US" dirty="0" smtClean="0"/>
          </a:p>
          <a:p>
            <a:r>
              <a:rPr lang="en-US" dirty="0" smtClean="0"/>
              <a:t>Even after effective investment, our flood risk remains high</a:t>
            </a:r>
            <a:r>
              <a:rPr lang="en-US" baseline="0" dirty="0" smtClean="0"/>
              <a:t> and</a:t>
            </a:r>
            <a:r>
              <a:rPr lang="en-US" dirty="0" smtClean="0"/>
              <a:t> flood risk will increase under the impact of stressors like climate change, aging infrastructure, development in flood prone zones and population growth. </a:t>
            </a:r>
          </a:p>
          <a:p>
            <a:endParaRPr lang="en-US" dirty="0" smtClean="0"/>
          </a:p>
          <a:p>
            <a:r>
              <a:rPr lang="en-US" dirty="0" smtClean="0"/>
              <a:t>Climate change in particular is projected to bring in more frequent and severer weather events and thus more extreme flood flows which will put unprecedented stress on the Central Valley's flood management system. </a:t>
            </a:r>
            <a:endParaRPr lang="en-US" dirty="0"/>
          </a:p>
        </p:txBody>
      </p:sp>
      <p:sp>
        <p:nvSpPr>
          <p:cNvPr id="4" name="Footer Placeholder 3"/>
          <p:cNvSpPr>
            <a:spLocks noGrp="1"/>
          </p:cNvSpPr>
          <p:nvPr>
            <p:ph type="ftr" sz="quarter" idx="10"/>
          </p:nvPr>
        </p:nvSpPr>
        <p:spPr/>
        <p:txBody>
          <a:bodyPr/>
          <a:lstStyle/>
          <a:p>
            <a:r>
              <a:rPr lang="en-US" dirty="0" smtClean="0"/>
              <a:t>DRAFT for discussion</a:t>
            </a:r>
            <a:endParaRPr lang="en-US" dirty="0"/>
          </a:p>
        </p:txBody>
      </p:sp>
      <p:sp>
        <p:nvSpPr>
          <p:cNvPr id="5" name="Slide Number Placeholder 4"/>
          <p:cNvSpPr>
            <a:spLocks noGrp="1"/>
          </p:cNvSpPr>
          <p:nvPr>
            <p:ph type="sldNum" sz="quarter" idx="11"/>
          </p:nvPr>
        </p:nvSpPr>
        <p:spPr/>
        <p:txBody>
          <a:bodyPr/>
          <a:lstStyle/>
          <a:p>
            <a:fld id="{66A20686-E6C1-43C6-BF47-FFD010F803E3}" type="slidenum">
              <a:rPr lang="en-US" smtClean="0"/>
              <a:t>11</a:t>
            </a:fld>
            <a:endParaRPr lang="en-US" dirty="0"/>
          </a:p>
        </p:txBody>
      </p:sp>
    </p:spTree>
    <p:extLst>
      <p:ext uri="{BB962C8B-B14F-4D97-AF65-F5344CB8AC3E}">
        <p14:creationId xmlns:p14="http://schemas.microsoft.com/office/powerpoint/2010/main" val="3176770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1710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70467" y="948267"/>
            <a:ext cx="8075084" cy="742422"/>
          </a:xfrm>
        </p:spPr>
        <p:txBody>
          <a:bodyPr>
            <a:normAutofit/>
          </a:bodyPr>
          <a:lstStyle>
            <a:lvl1pPr>
              <a:defRPr sz="4000" b="0">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69938" y="1845731"/>
            <a:ext cx="8075612" cy="1422400"/>
          </a:xfrm>
        </p:spPr>
        <p:txBody>
          <a:bodyPr>
            <a:normAutofit/>
          </a:bodyPr>
          <a:lstStyle>
            <a:lvl1pPr marL="0" indent="0">
              <a:buNone/>
              <a:defRPr sz="3600" b="1">
                <a:solidFill>
                  <a:schemeClr val="tx1"/>
                </a:solidFill>
              </a:defRPr>
            </a:lvl1pPr>
            <a:lvl2pPr marL="457200" indent="0">
              <a:buNone/>
              <a:defRPr sz="4000" b="1">
                <a:solidFill>
                  <a:schemeClr val="tx1"/>
                </a:solidFill>
              </a:defRPr>
            </a:lvl2pPr>
            <a:lvl3pPr marL="914400" indent="0">
              <a:buNone/>
              <a:defRPr sz="4000" b="1">
                <a:solidFill>
                  <a:schemeClr val="tx1"/>
                </a:solidFill>
              </a:defRPr>
            </a:lvl3pPr>
            <a:lvl4pPr marL="1371600" indent="0">
              <a:buNone/>
              <a:defRPr sz="4000" b="1">
                <a:solidFill>
                  <a:schemeClr val="tx1"/>
                </a:solidFill>
              </a:defRPr>
            </a:lvl4pPr>
            <a:lvl5pPr marL="1828800" indent="0">
              <a:buNone/>
              <a:defRPr sz="4000" b="1">
                <a:solidFill>
                  <a:schemeClr val="tx1"/>
                </a:solidFill>
              </a:defRPr>
            </a:lvl5pPr>
          </a:lstStyle>
          <a:p>
            <a:pPr lvl="0"/>
            <a:r>
              <a:rPr lang="en-US" dirty="0" smtClean="0"/>
              <a:t>Click to edit Master text styles</a:t>
            </a:r>
          </a:p>
        </p:txBody>
      </p:sp>
      <p:sp>
        <p:nvSpPr>
          <p:cNvPr id="4" name="Slide Number Placeholder 3"/>
          <p:cNvSpPr>
            <a:spLocks noGrp="1"/>
          </p:cNvSpPr>
          <p:nvPr>
            <p:ph type="sldNum" sz="quarter" idx="11"/>
          </p:nvPr>
        </p:nvSpPr>
        <p:spPr/>
        <p:txBody>
          <a:bodyPr/>
          <a:lstStyle/>
          <a:p>
            <a:fld id="{53118C29-F72A-416D-BCF4-44C284D9B05F}" type="slidenum">
              <a:rPr lang="en-US" smtClean="0"/>
              <a:t>‹#›</a:t>
            </a:fld>
            <a:endParaRPr lang="en-US" dirty="0"/>
          </a:p>
        </p:txBody>
      </p:sp>
    </p:spTree>
    <p:extLst>
      <p:ext uri="{BB962C8B-B14F-4D97-AF65-F5344CB8AC3E}">
        <p14:creationId xmlns:p14="http://schemas.microsoft.com/office/powerpoint/2010/main" val="39342592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983" y="1490133"/>
            <a:ext cx="8544568" cy="452966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0" y="162203"/>
            <a:ext cx="9144000" cy="905934"/>
          </a:xfrm>
          <a:prstGeom prst="rect">
            <a:avLst/>
          </a:prstGeom>
          <a:gradFill>
            <a:gsLst>
              <a:gs pos="0">
                <a:schemeClr val="bg2"/>
              </a:gs>
              <a:gs pos="54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0983" y="187605"/>
            <a:ext cx="8544568" cy="905934"/>
          </a:xfrm>
        </p:spPr>
        <p:txBody>
          <a:bodyPr>
            <a:normAutofit/>
          </a:bodyPr>
          <a:lstStyle>
            <a:lvl1pPr>
              <a:defRPr sz="3500" b="0">
                <a:solidFill>
                  <a:schemeClr val="bg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p>
            <a:fld id="{53118C29-F72A-416D-BCF4-44C284D9B05F}" type="slidenum">
              <a:rPr lang="en-US" smtClean="0"/>
              <a:t>‹#›</a:t>
            </a:fld>
            <a:endParaRPr lang="en-US" dirty="0"/>
          </a:p>
        </p:txBody>
      </p:sp>
    </p:spTree>
    <p:extLst>
      <p:ext uri="{BB962C8B-B14F-4D97-AF65-F5344CB8AC3E}">
        <p14:creationId xmlns:p14="http://schemas.microsoft.com/office/powerpoint/2010/main" val="402941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13267" y="1430867"/>
            <a:ext cx="4184915" cy="4097866"/>
          </a:xfrm>
        </p:spPr>
        <p:txBody>
          <a:bodyPr/>
          <a:lstStyle>
            <a:lvl1pPr>
              <a:defRPr sz="24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29150" y="1430867"/>
            <a:ext cx="4218517" cy="4097866"/>
          </a:xfrm>
        </p:spPr>
        <p:txBody>
          <a:bodyPr/>
          <a:lstStyle>
            <a:lvl1pPr>
              <a:defRPr sz="24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162203"/>
            <a:ext cx="9144000" cy="905934"/>
          </a:xfrm>
          <a:prstGeom prst="rect">
            <a:avLst/>
          </a:prstGeom>
          <a:gradFill>
            <a:gsLst>
              <a:gs pos="0">
                <a:schemeClr val="bg2"/>
              </a:gs>
              <a:gs pos="54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300983" y="179138"/>
            <a:ext cx="8544568" cy="905934"/>
          </a:xfrm>
        </p:spPr>
        <p:txBody>
          <a:bodyPr>
            <a:normAutofit/>
          </a:bodyPr>
          <a:lstStyle>
            <a:lvl1pPr>
              <a:defRPr sz="3500" b="0">
                <a:solidFill>
                  <a:schemeClr val="bg1"/>
                </a:solidFill>
              </a:defRPr>
            </a:lvl1p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53118C29-F72A-416D-BCF4-44C284D9B05F}" type="slidenum">
              <a:rPr lang="en-US" smtClean="0"/>
              <a:t>‹#›</a:t>
            </a:fld>
            <a:endParaRPr lang="en-US" dirty="0"/>
          </a:p>
        </p:txBody>
      </p:sp>
    </p:spTree>
    <p:extLst>
      <p:ext uri="{BB962C8B-B14F-4D97-AF65-F5344CB8AC3E}">
        <p14:creationId xmlns:p14="http://schemas.microsoft.com/office/powerpoint/2010/main" val="4153360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3118C29-F72A-416D-BCF4-44C284D9B05F}" type="slidenum">
              <a:rPr lang="en-US" smtClean="0"/>
              <a:t>‹#›</a:t>
            </a:fld>
            <a:endParaRPr lang="en-US" dirty="0"/>
          </a:p>
        </p:txBody>
      </p:sp>
    </p:spTree>
    <p:extLst>
      <p:ext uri="{BB962C8B-B14F-4D97-AF65-F5344CB8AC3E}">
        <p14:creationId xmlns:p14="http://schemas.microsoft.com/office/powerpoint/2010/main" val="15800182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accent1">
                <a:lumMod val="5000"/>
                <a:lumOff val="95000"/>
              </a:schemeClr>
            </a:gs>
            <a:gs pos="34000">
              <a:srgbClr val="DFD8D3"/>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0983" y="365126"/>
            <a:ext cx="8544568"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0983" y="1825625"/>
            <a:ext cx="8544568"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6"/>
          <a:stretch>
            <a:fillRect/>
          </a:stretch>
        </p:blipFill>
        <p:spPr>
          <a:xfrm>
            <a:off x="300983" y="6059755"/>
            <a:ext cx="1485481" cy="521221"/>
          </a:xfrm>
          <a:prstGeom prst="rect">
            <a:avLst/>
          </a:prstGeom>
        </p:spPr>
      </p:pic>
      <p:cxnSp>
        <p:nvCxnSpPr>
          <p:cNvPr id="11" name="Straight Connector 10"/>
          <p:cNvCxnSpPr/>
          <p:nvPr userDrawn="1"/>
        </p:nvCxnSpPr>
        <p:spPr>
          <a:xfrm flipH="1">
            <a:off x="334851" y="6374734"/>
            <a:ext cx="7818549" cy="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02082" y="6017420"/>
            <a:ext cx="643469" cy="643469"/>
          </a:xfrm>
          <a:prstGeom prst="rect">
            <a:avLst/>
          </a:prstGeom>
        </p:spPr>
      </p:pic>
      <p:sp>
        <p:nvSpPr>
          <p:cNvPr id="4" name="Slide Number Placeholder 3"/>
          <p:cNvSpPr>
            <a:spLocks noGrp="1"/>
          </p:cNvSpPr>
          <p:nvPr>
            <p:ph type="sldNum" sz="quarter" idx="4"/>
          </p:nvPr>
        </p:nvSpPr>
        <p:spPr>
          <a:xfrm>
            <a:off x="6457950" y="6356350"/>
            <a:ext cx="26267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18C29-F72A-416D-BCF4-44C284D9B05F}" type="slidenum">
              <a:rPr lang="en-US" smtClean="0"/>
              <a:t>‹#›</a:t>
            </a:fld>
            <a:endParaRPr lang="en-US" dirty="0"/>
          </a:p>
        </p:txBody>
      </p:sp>
    </p:spTree>
    <p:extLst>
      <p:ext uri="{BB962C8B-B14F-4D97-AF65-F5344CB8AC3E}">
        <p14:creationId xmlns:p14="http://schemas.microsoft.com/office/powerpoint/2010/main" val="4265871422"/>
      </p:ext>
    </p:extLst>
  </p:cSld>
  <p:clrMap bg1="lt1" tx1="dk1" bg2="lt2" tx2="dk2" accent1="accent1" accent2="accent2" accent3="accent3" accent4="accent4" accent5="accent5" accent6="accent6" hlink="hlink" folHlink="folHlink"/>
  <p:sldLayoutIdLst>
    <p:sldLayoutId id="2147483690" r:id="rId1"/>
    <p:sldLayoutId id="2147483686" r:id="rId2"/>
    <p:sldLayoutId id="2147483689" r:id="rId3"/>
    <p:sldLayoutId id="2147483691"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Myriad Pro Cond" panose="020B0506030403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Myriad Pro Cond" panose="020B0506030403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Myriad Pro Cond" panose="020B0506030403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Myriad Pro Cond" panose="020B0506030403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water.ca.gov/cvfm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water.ca.gov/cvfmp/meeting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37623" y="241511"/>
            <a:ext cx="7831647" cy="12069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ts val="1200"/>
              </a:spcAft>
              <a:defRPr lang="en-US" sz="4400" b="1" kern="1200">
                <a:solidFill>
                  <a:srgbClr val="FFFFFF"/>
                </a:solidFill>
                <a:effectLst/>
                <a:latin typeface="+mj-lt"/>
                <a:ea typeface="+mj-ea"/>
                <a:cs typeface="Tahoma" pitchFamily="34" charset="0"/>
              </a:defRPr>
            </a:lvl1pPr>
            <a:lvl2pPr algn="ctr" rtl="0" eaLnBrk="0" fontAlgn="base" hangingPunct="0">
              <a:spcBef>
                <a:spcPct val="0"/>
              </a:spcBef>
              <a:spcAft>
                <a:spcPct val="0"/>
              </a:spcAft>
              <a:defRPr sz="4400" b="1">
                <a:solidFill>
                  <a:srgbClr val="215352"/>
                </a:solidFill>
                <a:latin typeface="Calibri" pitchFamily="34" charset="0"/>
                <a:cs typeface="Tahoma" charset="0"/>
              </a:defRPr>
            </a:lvl2pPr>
            <a:lvl3pPr algn="ctr" rtl="0" eaLnBrk="0" fontAlgn="base" hangingPunct="0">
              <a:spcBef>
                <a:spcPct val="0"/>
              </a:spcBef>
              <a:spcAft>
                <a:spcPct val="0"/>
              </a:spcAft>
              <a:defRPr sz="4400" b="1">
                <a:solidFill>
                  <a:srgbClr val="215352"/>
                </a:solidFill>
                <a:latin typeface="Calibri" pitchFamily="34" charset="0"/>
                <a:cs typeface="Tahoma" charset="0"/>
              </a:defRPr>
            </a:lvl3pPr>
            <a:lvl4pPr algn="ctr" rtl="0" eaLnBrk="0" fontAlgn="base" hangingPunct="0">
              <a:spcBef>
                <a:spcPct val="0"/>
              </a:spcBef>
              <a:spcAft>
                <a:spcPct val="0"/>
              </a:spcAft>
              <a:defRPr sz="4400" b="1">
                <a:solidFill>
                  <a:srgbClr val="215352"/>
                </a:solidFill>
                <a:latin typeface="Calibri" pitchFamily="34" charset="0"/>
                <a:cs typeface="Tahoma" charset="0"/>
              </a:defRPr>
            </a:lvl4pPr>
            <a:lvl5pPr algn="ctr" rtl="0" eaLnBrk="0" fontAlgn="base" hangingPunct="0">
              <a:spcBef>
                <a:spcPct val="0"/>
              </a:spcBef>
              <a:spcAft>
                <a:spcPct val="0"/>
              </a:spcAft>
              <a:defRPr sz="4400" b="1">
                <a:solidFill>
                  <a:srgbClr val="215352"/>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a:lstStyle>
          <a:p>
            <a:pPr lvl="0"/>
            <a:r>
              <a:rPr lang="en-US" sz="4000" b="0" dirty="0">
                <a:solidFill>
                  <a:schemeClr val="bg1"/>
                </a:solidFill>
                <a:latin typeface="Arial" panose="020B0604020202020204" pitchFamily="34" charset="0"/>
                <a:cs typeface="Arial" panose="020B0604020202020204" pitchFamily="34" charset="0"/>
              </a:rPr>
              <a:t>Central Valley Flood Protection Board Update</a:t>
            </a:r>
          </a:p>
        </p:txBody>
      </p:sp>
      <p:sp>
        <p:nvSpPr>
          <p:cNvPr id="3" name="Subtitle 1"/>
          <p:cNvSpPr txBox="1">
            <a:spLocks/>
          </p:cNvSpPr>
          <p:nvPr/>
        </p:nvSpPr>
        <p:spPr bwMode="auto">
          <a:xfrm>
            <a:off x="660400" y="2532336"/>
            <a:ext cx="7608870" cy="21366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477F80"/>
              </a:buClr>
              <a:buFont typeface="Arial"/>
              <a:buNone/>
              <a:defRPr lang="en-US" sz="2800" kern="1200">
                <a:solidFill>
                  <a:schemeClr val="tx1">
                    <a:tint val="75000"/>
                  </a:schemeClr>
                </a:solidFill>
                <a:latin typeface="+mn-lt"/>
                <a:ea typeface="+mn-ea"/>
                <a:cs typeface="Tahoma" pitchFamily="34" charset="0"/>
              </a:defRPr>
            </a:lvl1pPr>
            <a:lvl2pPr marL="457200" indent="0" algn="ctr" rtl="0" eaLnBrk="0" fontAlgn="base" hangingPunct="0">
              <a:spcBef>
                <a:spcPct val="20000"/>
              </a:spcBef>
              <a:spcAft>
                <a:spcPct val="0"/>
              </a:spcAft>
              <a:buClr>
                <a:srgbClr val="477F80"/>
              </a:buClr>
              <a:buFont typeface="Lucida Grande"/>
              <a:buNone/>
              <a:defRPr lang="en-US" sz="2600" kern="1200">
                <a:solidFill>
                  <a:schemeClr val="tx1">
                    <a:tint val="75000"/>
                  </a:schemeClr>
                </a:solidFill>
                <a:latin typeface="+mn-lt"/>
                <a:ea typeface="+mn-ea"/>
                <a:cs typeface="Tahoma" pitchFamily="34" charset="0"/>
              </a:defRPr>
            </a:lvl2pPr>
            <a:lvl3pPr marL="914400" indent="0" algn="ctr" rtl="0" eaLnBrk="0" fontAlgn="base" hangingPunct="0">
              <a:spcBef>
                <a:spcPct val="20000"/>
              </a:spcBef>
              <a:spcAft>
                <a:spcPct val="0"/>
              </a:spcAft>
              <a:buClrTx/>
              <a:buFont typeface="Lucida Grande"/>
              <a:buNone/>
              <a:defRPr lang="en-US" sz="2400" kern="1200">
                <a:solidFill>
                  <a:schemeClr val="tx1">
                    <a:tint val="75000"/>
                  </a:schemeClr>
                </a:solidFill>
                <a:latin typeface="+mn-lt"/>
                <a:ea typeface="+mn-ea"/>
                <a:cs typeface="Tahoma" pitchFamily="34" charset="0"/>
              </a:defRPr>
            </a:lvl3pPr>
            <a:lvl4pPr marL="1371600" indent="0" algn="ctr" rtl="0" eaLnBrk="0" fontAlgn="base" hangingPunct="0">
              <a:spcBef>
                <a:spcPct val="20000"/>
              </a:spcBef>
              <a:spcAft>
                <a:spcPct val="0"/>
              </a:spcAft>
              <a:buClr>
                <a:schemeClr val="bg1"/>
              </a:buClr>
              <a:buSzPct val="50000"/>
              <a:buFont typeface="Lucida Grande"/>
              <a:buNone/>
              <a:defRPr lang="en-US" sz="2000" kern="1200">
                <a:solidFill>
                  <a:schemeClr val="tx1">
                    <a:tint val="75000"/>
                  </a:schemeClr>
                </a:solidFill>
                <a:latin typeface="+mn-lt"/>
                <a:ea typeface="+mn-ea"/>
                <a:cs typeface="Tahoma" pitchFamily="34" charset="0"/>
              </a:defRPr>
            </a:lvl4pPr>
            <a:lvl5pPr marL="1828800" indent="0" algn="ctr" rtl="0" eaLnBrk="0" fontAlgn="base" hangingPunct="0">
              <a:spcBef>
                <a:spcPct val="20000"/>
              </a:spcBef>
              <a:spcAft>
                <a:spcPct val="0"/>
              </a:spcAft>
              <a:buClrTx/>
              <a:buSzPct val="50000"/>
              <a:buFont typeface="Lucida Grande"/>
              <a:buNone/>
              <a:defRPr lang="en-US" sz="1800" i="0" kern="1200">
                <a:solidFill>
                  <a:schemeClr val="tx1">
                    <a:tint val="75000"/>
                  </a:schemeClr>
                </a:solidFill>
                <a:latin typeface="+mn-lt"/>
                <a:ea typeface="+mn-ea"/>
                <a:cs typeface="Tahom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477F80"/>
              </a:buClr>
              <a:buSzTx/>
              <a:buFont typeface="Arial"/>
              <a:buNone/>
              <a:tabLst/>
              <a:defRPr/>
            </a:pPr>
            <a:r>
              <a:rPr lang="en-US" sz="2200" dirty="0">
                <a:solidFill>
                  <a:schemeClr val="accent1"/>
                </a:solidFill>
                <a:latin typeface="Arial" panose="020B0604020202020204" pitchFamily="34" charset="0"/>
                <a:cs typeface="Arial" panose="020B0604020202020204" pitchFamily="34" charset="0"/>
              </a:rPr>
              <a:t>Presented by: </a:t>
            </a:r>
          </a:p>
          <a:p>
            <a:pPr marL="0" marR="0" lvl="0" indent="0" algn="l" defTabSz="914400" rtl="0" eaLnBrk="0" fontAlgn="base" latinLnBrk="0" hangingPunct="0">
              <a:lnSpc>
                <a:spcPct val="100000"/>
              </a:lnSpc>
              <a:spcBef>
                <a:spcPct val="20000"/>
              </a:spcBef>
              <a:spcAft>
                <a:spcPct val="0"/>
              </a:spcAft>
              <a:buClr>
                <a:srgbClr val="477F80"/>
              </a:buClr>
              <a:buSzTx/>
              <a:buFont typeface="Arial"/>
              <a:buNone/>
              <a:tabLst/>
              <a:defRPr/>
            </a:pPr>
            <a:r>
              <a:rPr lang="en-US" sz="2200" dirty="0" smtClean="0">
                <a:solidFill>
                  <a:schemeClr val="accent1"/>
                </a:solidFill>
                <a:latin typeface="Arial" panose="020B0604020202020204" pitchFamily="34" charset="0"/>
                <a:cs typeface="Arial" panose="020B0604020202020204" pitchFamily="34" charset="0"/>
              </a:rPr>
              <a:t>Michael Mierzwa, P.E.</a:t>
            </a:r>
            <a:endParaRPr lang="en-US" sz="2200" dirty="0">
              <a:solidFill>
                <a:schemeClr val="accent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477F80"/>
              </a:buClr>
              <a:buSzTx/>
              <a:buFont typeface="Arial"/>
              <a:buNone/>
              <a:tabLst/>
              <a:defRPr/>
            </a:pPr>
            <a:r>
              <a:rPr lang="en-US" sz="2200" dirty="0" smtClean="0">
                <a:solidFill>
                  <a:schemeClr val="accent1"/>
                </a:solidFill>
                <a:latin typeface="Arial" panose="020B0604020202020204" pitchFamily="34" charset="0"/>
                <a:cs typeface="Arial" panose="020B0604020202020204" pitchFamily="34" charset="0"/>
              </a:rPr>
              <a:t>Michael.Mierzwa@water.ca.gov</a:t>
            </a:r>
            <a:endParaRPr lang="en-US" sz="2200" dirty="0">
              <a:solidFill>
                <a:schemeClr val="accent1"/>
              </a:solidFill>
              <a:latin typeface="Arial" panose="020B0604020202020204" pitchFamily="34" charset="0"/>
              <a:cs typeface="Arial" panose="020B0604020202020204" pitchFamily="34" charset="0"/>
            </a:endParaRPr>
          </a:p>
          <a:p>
            <a:pPr lvl="0">
              <a:defRPr/>
            </a:pPr>
            <a:r>
              <a:rPr lang="en-US" sz="2200" dirty="0">
                <a:solidFill>
                  <a:schemeClr val="accent1"/>
                </a:solidFill>
                <a:latin typeface="Arial" panose="020B0604020202020204" pitchFamily="34" charset="0"/>
                <a:cs typeface="Arial" panose="020B0604020202020204" pitchFamily="34" charset="0"/>
              </a:rPr>
              <a:t>Lead Flood Management </a:t>
            </a:r>
            <a:r>
              <a:rPr lang="en-US" sz="2200" dirty="0" smtClean="0">
                <a:solidFill>
                  <a:schemeClr val="accent1"/>
                </a:solidFill>
                <a:latin typeface="Arial" panose="020B0604020202020204" pitchFamily="34" charset="0"/>
                <a:cs typeface="Arial" panose="020B0604020202020204" pitchFamily="34" charset="0"/>
              </a:rPr>
              <a:t>Planner</a:t>
            </a:r>
          </a:p>
          <a:p>
            <a:pPr lvl="0">
              <a:defRPr/>
            </a:pPr>
            <a:r>
              <a:rPr lang="en-US" sz="2200" dirty="0" smtClean="0">
                <a:solidFill>
                  <a:schemeClr val="accent1"/>
                </a:solidFill>
                <a:latin typeface="Arial" panose="020B0604020202020204" pitchFamily="34" charset="0"/>
                <a:cs typeface="Arial" panose="020B0604020202020204" pitchFamily="34" charset="0"/>
              </a:rPr>
              <a:t>California </a:t>
            </a:r>
            <a:r>
              <a:rPr lang="en-US" sz="2200" dirty="0">
                <a:solidFill>
                  <a:schemeClr val="accent1"/>
                </a:solidFill>
                <a:latin typeface="Arial" panose="020B0604020202020204" pitchFamily="34" charset="0"/>
                <a:cs typeface="Arial" panose="020B0604020202020204" pitchFamily="34" charset="0"/>
              </a:rPr>
              <a:t>Department of Water Resources</a:t>
            </a:r>
          </a:p>
        </p:txBody>
      </p:sp>
      <p:sp>
        <p:nvSpPr>
          <p:cNvPr id="2" name="TextBox 1"/>
          <p:cNvSpPr txBox="1"/>
          <p:nvPr/>
        </p:nvSpPr>
        <p:spPr>
          <a:xfrm>
            <a:off x="670715" y="1828800"/>
            <a:ext cx="5069542" cy="430887"/>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August 28, 2015</a:t>
            </a:r>
            <a:endParaRPr lang="en-US" sz="22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53118C29-F72A-416D-BCF4-44C284D9B05F}" type="slidenum">
              <a:rPr lang="en-US" smtClean="0"/>
              <a:t>1</a:t>
            </a:fld>
            <a:endParaRPr lang="en-US" dirty="0"/>
          </a:p>
        </p:txBody>
      </p:sp>
    </p:spTree>
    <p:extLst>
      <p:ext uri="{BB962C8B-B14F-4D97-AF65-F5344CB8AC3E}">
        <p14:creationId xmlns:p14="http://schemas.microsoft.com/office/powerpoint/2010/main" val="3283082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783" y="3845652"/>
            <a:ext cx="5569677" cy="2290038"/>
          </a:xfrm>
          <a:prstGeom prst="rect">
            <a:avLst/>
          </a:prstGeom>
        </p:spPr>
      </p:pic>
      <p:sp>
        <p:nvSpPr>
          <p:cNvPr id="3" name="Title 2"/>
          <p:cNvSpPr>
            <a:spLocks noGrp="1"/>
          </p:cNvSpPr>
          <p:nvPr>
            <p:ph type="title"/>
          </p:nvPr>
        </p:nvSpPr>
        <p:spPr/>
        <p:txBody>
          <a:bodyPr>
            <a:normAutofit fontScale="90000"/>
          </a:bodyPr>
          <a:lstStyle/>
          <a:p>
            <a:r>
              <a:rPr lang="en-US" dirty="0" smtClean="0"/>
              <a:t>How Sea Level Rise Influences System Outflow</a:t>
            </a:r>
            <a:endParaRPr lang="en-US" dirty="0"/>
          </a:p>
        </p:txBody>
      </p:sp>
      <p:sp>
        <p:nvSpPr>
          <p:cNvPr id="4" name="Slide Number Placeholder 3"/>
          <p:cNvSpPr>
            <a:spLocks noGrp="1"/>
          </p:cNvSpPr>
          <p:nvPr>
            <p:ph type="sldNum" sz="quarter" idx="10"/>
          </p:nvPr>
        </p:nvSpPr>
        <p:spPr/>
        <p:txBody>
          <a:bodyPr/>
          <a:lstStyle/>
          <a:p>
            <a:fld id="{53118C29-F72A-416D-BCF4-44C284D9B05F}" type="slidenum">
              <a:rPr lang="en-US" smtClean="0"/>
              <a:t>10</a:t>
            </a:fld>
            <a:endParaRPr lang="en-US" dirty="0"/>
          </a:p>
        </p:txBody>
      </p:sp>
      <p:sp>
        <p:nvSpPr>
          <p:cNvPr id="6" name="TextBox 5"/>
          <p:cNvSpPr txBox="1"/>
          <p:nvPr/>
        </p:nvSpPr>
        <p:spPr>
          <a:xfrm>
            <a:off x="5710989" y="6356350"/>
            <a:ext cx="3433011" cy="646331"/>
          </a:xfrm>
          <a:prstGeom prst="rect">
            <a:avLst/>
          </a:prstGeom>
          <a:noFill/>
        </p:spPr>
        <p:txBody>
          <a:bodyPr wrap="square" rtlCol="0">
            <a:spAutoFit/>
          </a:bodyPr>
          <a:lstStyle/>
          <a:p>
            <a:r>
              <a:rPr lang="en-US" dirty="0">
                <a:solidFill>
                  <a:srgbClr val="000000"/>
                </a:solidFill>
              </a:rPr>
              <a:t>(Source: NRC, 2012)</a:t>
            </a:r>
          </a:p>
          <a:p>
            <a:endParaRPr lang="en-US" dirty="0"/>
          </a:p>
        </p:txBody>
      </p:sp>
      <p:sp>
        <p:nvSpPr>
          <p:cNvPr id="7" name="TextBox 6"/>
          <p:cNvSpPr txBox="1"/>
          <p:nvPr/>
        </p:nvSpPr>
        <p:spPr>
          <a:xfrm>
            <a:off x="901503" y="1329193"/>
            <a:ext cx="7784238" cy="738664"/>
          </a:xfrm>
          <a:prstGeom prst="rect">
            <a:avLst/>
          </a:prstGeom>
          <a:noFill/>
        </p:spPr>
        <p:txBody>
          <a:bodyPr wrap="square" rtlCol="0">
            <a:spAutoFit/>
          </a:bodyPr>
          <a:lstStyle/>
          <a:p>
            <a:r>
              <a:rPr lang="en-US" sz="2400" b="1" dirty="0"/>
              <a:t>Estimates of Future Sea Level Rise in California</a:t>
            </a:r>
            <a:endParaRPr lang="en-US" sz="2400" dirty="0"/>
          </a:p>
          <a:p>
            <a:endParaRPr lang="en-US" dirty="0"/>
          </a:p>
        </p:txBody>
      </p:sp>
      <p:graphicFrame>
        <p:nvGraphicFramePr>
          <p:cNvPr id="9" name="Table 8"/>
          <p:cNvGraphicFramePr>
            <a:graphicFrameLocks noGrp="1"/>
          </p:cNvGraphicFramePr>
          <p:nvPr>
            <p:extLst/>
          </p:nvPr>
        </p:nvGraphicFramePr>
        <p:xfrm>
          <a:off x="637866" y="1745113"/>
          <a:ext cx="7864449" cy="2686324"/>
        </p:xfrm>
        <a:graphic>
          <a:graphicData uri="http://schemas.openxmlformats.org/drawingml/2006/table">
            <a:tbl>
              <a:tblPr firstRow="1" bandRow="1">
                <a:tableStyleId>{5C22544A-7EE6-4342-B048-85BDC9FD1C3A}</a:tableStyleId>
              </a:tblPr>
              <a:tblGrid>
                <a:gridCol w="1543368"/>
                <a:gridCol w="2147703"/>
                <a:gridCol w="2050080"/>
                <a:gridCol w="2123298"/>
              </a:tblGrid>
              <a:tr h="465841">
                <a:tc>
                  <a:txBody>
                    <a:bodyPr/>
                    <a:lstStyle/>
                    <a:p>
                      <a:endParaRPr lang="en-US" sz="2400" dirty="0"/>
                    </a:p>
                  </a:txBody>
                  <a:tcPr/>
                </a:tc>
                <a:tc>
                  <a:txBody>
                    <a:bodyPr/>
                    <a:lstStyle/>
                    <a:p>
                      <a:r>
                        <a:rPr lang="en-US" sz="2400" dirty="0" smtClean="0"/>
                        <a:t>Low </a:t>
                      </a:r>
                      <a:endParaRPr lang="en-US" sz="2400" dirty="0"/>
                    </a:p>
                  </a:txBody>
                  <a:tcPr/>
                </a:tc>
                <a:tc>
                  <a:txBody>
                    <a:bodyPr/>
                    <a:lstStyle/>
                    <a:p>
                      <a:r>
                        <a:rPr lang="en-US" sz="2400" dirty="0" smtClean="0"/>
                        <a:t>Mean</a:t>
                      </a:r>
                      <a:endParaRPr lang="en-US" sz="2400" dirty="0"/>
                    </a:p>
                  </a:txBody>
                  <a:tcPr/>
                </a:tc>
                <a:tc>
                  <a:txBody>
                    <a:bodyPr/>
                    <a:lstStyle/>
                    <a:p>
                      <a:r>
                        <a:rPr lang="en-US" sz="2400" dirty="0" smtClean="0"/>
                        <a:t>High</a:t>
                      </a:r>
                      <a:endParaRPr lang="en-US" sz="2400" dirty="0"/>
                    </a:p>
                  </a:txBody>
                  <a:tcPr/>
                </a:tc>
              </a:tr>
              <a:tr h="465841">
                <a:tc>
                  <a:txBody>
                    <a:bodyPr/>
                    <a:lstStyle/>
                    <a:p>
                      <a:r>
                        <a:rPr lang="en-US" sz="2400" dirty="0" smtClean="0"/>
                        <a:t>2030</a:t>
                      </a:r>
                      <a:endParaRPr lang="en-US" sz="2400" dirty="0"/>
                    </a:p>
                  </a:txBody>
                  <a:tcPr/>
                </a:tc>
                <a:tc>
                  <a:txBody>
                    <a:bodyPr/>
                    <a:lstStyle/>
                    <a:p>
                      <a:r>
                        <a:rPr lang="en-US" sz="2400" dirty="0" smtClean="0"/>
                        <a:t>4.3 cm</a:t>
                      </a:r>
                      <a:endParaRPr lang="en-US" sz="2400" dirty="0"/>
                    </a:p>
                  </a:txBody>
                  <a:tcPr/>
                </a:tc>
                <a:tc>
                  <a:txBody>
                    <a:bodyPr/>
                    <a:lstStyle/>
                    <a:p>
                      <a:r>
                        <a:rPr lang="en-US" sz="2400" dirty="0" smtClean="0"/>
                        <a:t>14.4 cm</a:t>
                      </a:r>
                      <a:endParaRPr lang="en-US" sz="2400" dirty="0"/>
                    </a:p>
                  </a:txBody>
                  <a:tcPr/>
                </a:tc>
                <a:tc>
                  <a:txBody>
                    <a:bodyPr/>
                    <a:lstStyle/>
                    <a:p>
                      <a:r>
                        <a:rPr lang="en-US" sz="2400" dirty="0" smtClean="0"/>
                        <a:t>29.7 cm</a:t>
                      </a:r>
                      <a:endParaRPr lang="en-US" sz="2400" dirty="0"/>
                    </a:p>
                  </a:txBody>
                  <a:tcPr/>
                </a:tc>
              </a:tr>
              <a:tr h="465841">
                <a:tc>
                  <a:txBody>
                    <a:bodyPr/>
                    <a:lstStyle/>
                    <a:p>
                      <a:r>
                        <a:rPr lang="en-US" sz="2400" dirty="0" smtClean="0"/>
                        <a:t>2050</a:t>
                      </a:r>
                      <a:endParaRPr lang="en-US" sz="2400" dirty="0"/>
                    </a:p>
                  </a:txBody>
                  <a:tcPr/>
                </a:tc>
                <a:tc>
                  <a:txBody>
                    <a:bodyPr/>
                    <a:lstStyle/>
                    <a:p>
                      <a:r>
                        <a:rPr lang="en-US" sz="2400" dirty="0" smtClean="0"/>
                        <a:t>12.3 cm</a:t>
                      </a:r>
                      <a:endParaRPr lang="en-US" sz="2400" dirty="0"/>
                    </a:p>
                  </a:txBody>
                  <a:tcPr/>
                </a:tc>
                <a:tc>
                  <a:txBody>
                    <a:bodyPr/>
                    <a:lstStyle/>
                    <a:p>
                      <a:r>
                        <a:rPr lang="en-US" sz="2400" dirty="0" smtClean="0"/>
                        <a:t>28.0 cm</a:t>
                      </a:r>
                      <a:endParaRPr lang="en-US" sz="2400" dirty="0"/>
                    </a:p>
                  </a:txBody>
                  <a:tcPr/>
                </a:tc>
                <a:tc>
                  <a:txBody>
                    <a:bodyPr/>
                    <a:lstStyle/>
                    <a:p>
                      <a:r>
                        <a:rPr lang="en-US" sz="2400" dirty="0" smtClean="0"/>
                        <a:t>60.8 cm</a:t>
                      </a:r>
                      <a:endParaRPr lang="en-US" sz="2400" dirty="0"/>
                    </a:p>
                  </a:txBody>
                  <a:tcPr/>
                </a:tc>
              </a:tr>
              <a:tr h="465841">
                <a:tc>
                  <a:txBody>
                    <a:bodyPr/>
                    <a:lstStyle/>
                    <a:p>
                      <a:r>
                        <a:rPr lang="en-US" sz="2400" dirty="0" smtClean="0"/>
                        <a:t>2062*</a:t>
                      </a:r>
                      <a:endParaRPr lang="en-US" sz="2400" dirty="0"/>
                    </a:p>
                  </a:txBody>
                  <a:tcPr/>
                </a:tc>
                <a:tc>
                  <a:txBody>
                    <a:bodyPr/>
                    <a:lstStyle/>
                    <a:p>
                      <a:r>
                        <a:rPr lang="en-US" sz="2400" dirty="0" smtClean="0"/>
                        <a:t>18.5</a:t>
                      </a:r>
                      <a:r>
                        <a:rPr lang="en-US" sz="2400" baseline="0" dirty="0" smtClean="0"/>
                        <a:t> cm</a:t>
                      </a:r>
                    </a:p>
                    <a:p>
                      <a:r>
                        <a:rPr lang="en-US" sz="2400" baseline="0" dirty="0" smtClean="0"/>
                        <a:t>(0.61 ft.)</a:t>
                      </a:r>
                      <a:endParaRPr lang="en-US" sz="2400" dirty="0"/>
                    </a:p>
                  </a:txBody>
                  <a:tcPr/>
                </a:tc>
                <a:tc>
                  <a:txBody>
                    <a:bodyPr/>
                    <a:lstStyle/>
                    <a:p>
                      <a:r>
                        <a:rPr lang="en-US" sz="2400" dirty="0" smtClean="0"/>
                        <a:t>38.8 cm</a:t>
                      </a:r>
                    </a:p>
                    <a:p>
                      <a:r>
                        <a:rPr lang="en-US" sz="2400" dirty="0" smtClean="0"/>
                        <a:t>(1.27 ft.)</a:t>
                      </a:r>
                      <a:endParaRPr lang="en-US" sz="2400" dirty="0"/>
                    </a:p>
                  </a:txBody>
                  <a:tcPr/>
                </a:tc>
                <a:tc>
                  <a:txBody>
                    <a:bodyPr/>
                    <a:lstStyle/>
                    <a:p>
                      <a:r>
                        <a:rPr lang="en-US" sz="2400" dirty="0" smtClean="0"/>
                        <a:t>83.1 cm</a:t>
                      </a:r>
                    </a:p>
                    <a:p>
                      <a:r>
                        <a:rPr lang="en-US" sz="2400" dirty="0" smtClean="0"/>
                        <a:t>(2.73 ft.)</a:t>
                      </a:r>
                      <a:endParaRPr lang="en-US" sz="2400" dirty="0"/>
                    </a:p>
                  </a:txBody>
                  <a:tcPr/>
                </a:tc>
              </a:tr>
              <a:tr h="465841">
                <a:tc>
                  <a:txBody>
                    <a:bodyPr/>
                    <a:lstStyle/>
                    <a:p>
                      <a:r>
                        <a:rPr lang="en-US" sz="2400" dirty="0" smtClean="0"/>
                        <a:t>2100</a:t>
                      </a:r>
                      <a:endParaRPr lang="en-US" sz="2400" dirty="0"/>
                    </a:p>
                  </a:txBody>
                  <a:tcPr/>
                </a:tc>
                <a:tc>
                  <a:txBody>
                    <a:bodyPr/>
                    <a:lstStyle/>
                    <a:p>
                      <a:r>
                        <a:rPr lang="en-US" sz="2400" dirty="0" smtClean="0"/>
                        <a:t>42.4 cm</a:t>
                      </a:r>
                      <a:endParaRPr lang="en-US" sz="2400" dirty="0"/>
                    </a:p>
                  </a:txBody>
                  <a:tcPr/>
                </a:tc>
                <a:tc>
                  <a:txBody>
                    <a:bodyPr/>
                    <a:lstStyle/>
                    <a:p>
                      <a:r>
                        <a:rPr lang="en-US" sz="2400" dirty="0" smtClean="0"/>
                        <a:t>91.9 cm</a:t>
                      </a:r>
                      <a:endParaRPr lang="en-US" sz="2400" dirty="0"/>
                    </a:p>
                  </a:txBody>
                  <a:tcPr/>
                </a:tc>
                <a:tc>
                  <a:txBody>
                    <a:bodyPr/>
                    <a:lstStyle/>
                    <a:p>
                      <a:r>
                        <a:rPr lang="en-US" sz="2400" dirty="0" smtClean="0"/>
                        <a:t>166.4 cm</a:t>
                      </a:r>
                      <a:endParaRPr lang="en-US" sz="2400" dirty="0"/>
                    </a:p>
                  </a:txBody>
                  <a:tcPr/>
                </a:tc>
              </a:tr>
            </a:tbl>
          </a:graphicData>
        </a:graphic>
      </p:graphicFrame>
    </p:spTree>
    <p:extLst>
      <p:ext uri="{BB962C8B-B14F-4D97-AF65-F5344CB8AC3E}">
        <p14:creationId xmlns:p14="http://schemas.microsoft.com/office/powerpoint/2010/main" val="349252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983" y="1490133"/>
            <a:ext cx="4566852" cy="4529667"/>
          </a:xfrm>
        </p:spPr>
        <p:txBody>
          <a:bodyPr>
            <a:normAutofit lnSpcReduction="10000"/>
          </a:bodyPr>
          <a:lstStyle/>
          <a:p>
            <a:pPr>
              <a:lnSpc>
                <a:spcPct val="100000"/>
              </a:lnSpc>
              <a:spcBef>
                <a:spcPts val="0"/>
              </a:spcBef>
            </a:pPr>
            <a:r>
              <a:rPr lang="en-US" dirty="0" smtClean="0"/>
              <a:t>Contributes </a:t>
            </a:r>
            <a:r>
              <a:rPr lang="en-US" dirty="0"/>
              <a:t>to </a:t>
            </a:r>
            <a:r>
              <a:rPr lang="en-US" dirty="0" smtClean="0"/>
              <a:t>rise </a:t>
            </a:r>
            <a:r>
              <a:rPr lang="en-US" dirty="0"/>
              <a:t>in extreme weather </a:t>
            </a:r>
            <a:r>
              <a:rPr lang="en-US" dirty="0" smtClean="0"/>
              <a:t>events</a:t>
            </a:r>
          </a:p>
          <a:p>
            <a:pPr>
              <a:lnSpc>
                <a:spcPct val="100000"/>
              </a:lnSpc>
              <a:spcBef>
                <a:spcPts val="0"/>
              </a:spcBef>
            </a:pPr>
            <a:endParaRPr lang="en-US" dirty="0"/>
          </a:p>
          <a:p>
            <a:pPr>
              <a:lnSpc>
                <a:spcPct val="100000"/>
              </a:lnSpc>
              <a:spcBef>
                <a:spcPts val="0"/>
              </a:spcBef>
            </a:pPr>
            <a:r>
              <a:rPr lang="en-US" dirty="0" smtClean="0"/>
              <a:t>Expected </a:t>
            </a:r>
            <a:r>
              <a:rPr lang="en-US" dirty="0"/>
              <a:t>to generate more extreme floods, more seasonal rain, less </a:t>
            </a:r>
            <a:r>
              <a:rPr lang="en-US" dirty="0" smtClean="0"/>
              <a:t>snow </a:t>
            </a:r>
            <a:r>
              <a:rPr lang="en-US" dirty="0"/>
              <a:t>and rising sea levels </a:t>
            </a:r>
            <a:endParaRPr lang="en-US" dirty="0" smtClean="0"/>
          </a:p>
          <a:p>
            <a:pPr>
              <a:lnSpc>
                <a:spcPct val="100000"/>
              </a:lnSpc>
              <a:spcBef>
                <a:spcPts val="0"/>
              </a:spcBef>
            </a:pPr>
            <a:endParaRPr lang="en-US" dirty="0"/>
          </a:p>
          <a:p>
            <a:pPr>
              <a:lnSpc>
                <a:spcPct val="100000"/>
              </a:lnSpc>
              <a:spcBef>
                <a:spcPts val="0"/>
              </a:spcBef>
            </a:pPr>
            <a:r>
              <a:rPr lang="en-US" dirty="0"/>
              <a:t>Increases stress on the </a:t>
            </a:r>
            <a:r>
              <a:rPr lang="en-US" dirty="0" smtClean="0"/>
              <a:t>system</a:t>
            </a:r>
          </a:p>
          <a:p>
            <a:pPr>
              <a:lnSpc>
                <a:spcPct val="100000"/>
              </a:lnSpc>
              <a:spcBef>
                <a:spcPts val="0"/>
              </a:spcBef>
            </a:pPr>
            <a:endParaRPr lang="en-US" dirty="0"/>
          </a:p>
          <a:p>
            <a:pPr>
              <a:lnSpc>
                <a:spcPct val="100000"/>
              </a:lnSpc>
              <a:spcBef>
                <a:spcPts val="0"/>
              </a:spcBef>
            </a:pPr>
            <a:endParaRPr lang="en-US" dirty="0"/>
          </a:p>
        </p:txBody>
      </p:sp>
      <p:sp>
        <p:nvSpPr>
          <p:cNvPr id="3" name="Title 2"/>
          <p:cNvSpPr>
            <a:spLocks noGrp="1"/>
          </p:cNvSpPr>
          <p:nvPr>
            <p:ph type="title"/>
          </p:nvPr>
        </p:nvSpPr>
        <p:spPr/>
        <p:txBody>
          <a:bodyPr/>
          <a:lstStyle/>
          <a:p>
            <a:r>
              <a:rPr lang="en-US" dirty="0" smtClean="0"/>
              <a:t>Climate </a:t>
            </a:r>
            <a:r>
              <a:rPr lang="en-US" dirty="0"/>
              <a:t>Change </a:t>
            </a:r>
            <a:r>
              <a:rPr lang="en-US" dirty="0" smtClean="0"/>
              <a:t>Impacts</a:t>
            </a:r>
            <a:endParaRPr lang="en-US" dirty="0"/>
          </a:p>
        </p:txBody>
      </p:sp>
      <p:sp>
        <p:nvSpPr>
          <p:cNvPr id="4" name="Slide Number Placeholder 3"/>
          <p:cNvSpPr>
            <a:spLocks noGrp="1"/>
          </p:cNvSpPr>
          <p:nvPr>
            <p:ph type="sldNum" sz="quarter" idx="10"/>
          </p:nvPr>
        </p:nvSpPr>
        <p:spPr/>
        <p:txBody>
          <a:bodyPr/>
          <a:lstStyle/>
          <a:p>
            <a:fld id="{53118C29-F72A-416D-BCF4-44C284D9B05F}" type="slidenum">
              <a:rPr lang="en-US" smtClean="0"/>
              <a:t>11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348" y="1490133"/>
            <a:ext cx="3563535" cy="3646962"/>
          </a:xfrm>
          <a:prstGeom prst="rect">
            <a:avLst/>
          </a:prstGeom>
        </p:spPr>
      </p:pic>
    </p:spTree>
    <p:extLst>
      <p:ext uri="{BB962C8B-B14F-4D97-AF65-F5344CB8AC3E}">
        <p14:creationId xmlns:p14="http://schemas.microsoft.com/office/powerpoint/2010/main" val="4225455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983" y="1566999"/>
            <a:ext cx="8284876" cy="5154476"/>
          </a:xfrm>
        </p:spPr>
        <p:txBody>
          <a:bodyPr>
            <a:normAutofit/>
          </a:bodyPr>
          <a:lstStyle/>
          <a:p>
            <a:r>
              <a:rPr lang="en-US" dirty="0" smtClean="0"/>
              <a:t>Multi-phased approach </a:t>
            </a:r>
          </a:p>
          <a:p>
            <a:endParaRPr lang="en-US" dirty="0"/>
          </a:p>
          <a:p>
            <a:r>
              <a:rPr lang="en-US" dirty="0" smtClean="0"/>
              <a:t>Uses latest science and data</a:t>
            </a:r>
          </a:p>
          <a:p>
            <a:endParaRPr lang="en-US" dirty="0" smtClean="0"/>
          </a:p>
          <a:p>
            <a:r>
              <a:rPr lang="en-US" dirty="0" smtClean="0"/>
              <a:t>Integrates </a:t>
            </a:r>
            <a:r>
              <a:rPr lang="en-US" dirty="0"/>
              <a:t>existing hydrologic and flood risk </a:t>
            </a:r>
            <a:r>
              <a:rPr lang="en-US" dirty="0" smtClean="0"/>
              <a:t>approaches</a:t>
            </a:r>
            <a:endParaRPr lang="en-US" dirty="0"/>
          </a:p>
          <a:p>
            <a:pPr marL="0" indent="0">
              <a:buNone/>
            </a:pPr>
            <a:endParaRPr lang="en-US" dirty="0" smtClean="0"/>
          </a:p>
          <a:p>
            <a:r>
              <a:rPr lang="en-US" dirty="0" smtClean="0"/>
              <a:t>Consistent </a:t>
            </a:r>
            <a:r>
              <a:rPr lang="en-US" dirty="0"/>
              <a:t>with </a:t>
            </a:r>
            <a:r>
              <a:rPr lang="en-US" dirty="0" smtClean="0"/>
              <a:t>State’s </a:t>
            </a:r>
            <a:r>
              <a:rPr lang="en-US" dirty="0"/>
              <a:t>climate change </a:t>
            </a:r>
            <a:r>
              <a:rPr lang="en-US" dirty="0" smtClean="0"/>
              <a:t>policies</a:t>
            </a:r>
            <a:endParaRPr lang="en-US" dirty="0"/>
          </a:p>
        </p:txBody>
      </p:sp>
      <p:sp>
        <p:nvSpPr>
          <p:cNvPr id="3" name="Title 2"/>
          <p:cNvSpPr>
            <a:spLocks noGrp="1"/>
          </p:cNvSpPr>
          <p:nvPr>
            <p:ph type="title"/>
          </p:nvPr>
        </p:nvSpPr>
        <p:spPr/>
        <p:txBody>
          <a:bodyPr>
            <a:normAutofit fontScale="90000"/>
          </a:bodyPr>
          <a:lstStyle/>
          <a:p>
            <a:r>
              <a:rPr lang="en-US" dirty="0" smtClean="0"/>
              <a:t>Climate </a:t>
            </a:r>
            <a:r>
              <a:rPr lang="en-US" dirty="0"/>
              <a:t>Change </a:t>
            </a:r>
            <a:r>
              <a:rPr lang="en-US" dirty="0" smtClean="0"/>
              <a:t>Approach for 2017 CVFPP</a:t>
            </a:r>
            <a:endParaRPr lang="en-US" dirty="0"/>
          </a:p>
        </p:txBody>
      </p:sp>
      <p:sp>
        <p:nvSpPr>
          <p:cNvPr id="4" name="Slide Number Placeholder 3"/>
          <p:cNvSpPr>
            <a:spLocks noGrp="1"/>
          </p:cNvSpPr>
          <p:nvPr>
            <p:ph type="sldNum" sz="quarter" idx="10"/>
          </p:nvPr>
        </p:nvSpPr>
        <p:spPr/>
        <p:txBody>
          <a:bodyPr/>
          <a:lstStyle/>
          <a:p>
            <a:fld id="{53118C29-F72A-416D-BCF4-44C284D9B05F}" type="slidenum">
              <a:rPr lang="en-US" smtClean="0"/>
              <a:t>12</a:t>
            </a:fld>
            <a:endParaRPr lang="en-US" dirty="0"/>
          </a:p>
        </p:txBody>
      </p:sp>
    </p:spTree>
    <p:extLst>
      <p:ext uri="{BB962C8B-B14F-4D97-AF65-F5344CB8AC3E}">
        <p14:creationId xmlns:p14="http://schemas.microsoft.com/office/powerpoint/2010/main" val="1305861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Phase </a:t>
            </a:r>
            <a:r>
              <a:rPr lang="en-US" dirty="0"/>
              <a:t>1 – included in 2012 plan</a:t>
            </a:r>
          </a:p>
          <a:p>
            <a:endParaRPr lang="en-US" dirty="0"/>
          </a:p>
          <a:p>
            <a:r>
              <a:rPr lang="en-US" dirty="0"/>
              <a:t>Phase </a:t>
            </a:r>
            <a:r>
              <a:rPr lang="en-US" dirty="0" smtClean="0"/>
              <a:t>2a – 2007 </a:t>
            </a:r>
            <a:r>
              <a:rPr lang="en-US" dirty="0"/>
              <a:t>global climate </a:t>
            </a:r>
            <a:r>
              <a:rPr lang="en-US" dirty="0" smtClean="0"/>
              <a:t>models, 112 </a:t>
            </a:r>
            <a:r>
              <a:rPr lang="en-US" dirty="0"/>
              <a:t>independent climate </a:t>
            </a:r>
            <a:r>
              <a:rPr lang="en-US" dirty="0" smtClean="0"/>
              <a:t>projections </a:t>
            </a:r>
            <a:endParaRPr lang="en-US" dirty="0"/>
          </a:p>
          <a:p>
            <a:endParaRPr lang="en-US" dirty="0"/>
          </a:p>
          <a:p>
            <a:r>
              <a:rPr lang="en-US" dirty="0"/>
              <a:t>Phase 2b – </a:t>
            </a:r>
            <a:r>
              <a:rPr lang="en-US" dirty="0" smtClean="0"/>
              <a:t>More robust </a:t>
            </a:r>
            <a:r>
              <a:rPr lang="en-US" dirty="0"/>
              <a:t>analysis and </a:t>
            </a:r>
            <a:r>
              <a:rPr lang="en-US" dirty="0" smtClean="0"/>
              <a:t>integration; 2013 </a:t>
            </a:r>
            <a:r>
              <a:rPr lang="en-US" dirty="0"/>
              <a:t>global climate </a:t>
            </a:r>
            <a:r>
              <a:rPr lang="en-US" dirty="0" smtClean="0"/>
              <a:t>models, 200 </a:t>
            </a:r>
            <a:r>
              <a:rPr lang="en-US" dirty="0"/>
              <a:t>independent climate </a:t>
            </a:r>
            <a:r>
              <a:rPr lang="en-US" dirty="0" smtClean="0"/>
              <a:t>projections</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Refinement </a:t>
            </a:r>
            <a:r>
              <a:rPr lang="en-US" dirty="0"/>
              <a:t>U</a:t>
            </a:r>
            <a:r>
              <a:rPr lang="en-US" dirty="0" smtClean="0"/>
              <a:t>sing a Multi-Phased Approach</a:t>
            </a:r>
            <a:endParaRPr lang="en-US" dirty="0"/>
          </a:p>
        </p:txBody>
      </p:sp>
      <p:sp>
        <p:nvSpPr>
          <p:cNvPr id="4" name="Slide Number Placeholder 3"/>
          <p:cNvSpPr>
            <a:spLocks noGrp="1"/>
          </p:cNvSpPr>
          <p:nvPr>
            <p:ph type="sldNum" sz="quarter" idx="10"/>
          </p:nvPr>
        </p:nvSpPr>
        <p:spPr/>
        <p:txBody>
          <a:bodyPr/>
          <a:lstStyle/>
          <a:p>
            <a:fld id="{53118C29-F72A-416D-BCF4-44C284D9B05F}" type="slidenum">
              <a:rPr lang="en-US" smtClean="0"/>
              <a:t>13</a:t>
            </a:fld>
            <a:endParaRPr lang="en-US" dirty="0"/>
          </a:p>
        </p:txBody>
      </p:sp>
    </p:spTree>
    <p:extLst>
      <p:ext uri="{BB962C8B-B14F-4D97-AF65-F5344CB8AC3E}">
        <p14:creationId xmlns:p14="http://schemas.microsoft.com/office/powerpoint/2010/main" val="3144081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Increasing Temperatures</a:t>
            </a:r>
          </a:p>
        </p:txBody>
      </p:sp>
      <p:sp>
        <p:nvSpPr>
          <p:cNvPr id="4" name="Slide Number Placeholder 3"/>
          <p:cNvSpPr>
            <a:spLocks noGrp="1"/>
          </p:cNvSpPr>
          <p:nvPr>
            <p:ph type="sldNum" sz="quarter" idx="10"/>
          </p:nvPr>
        </p:nvSpPr>
        <p:spPr/>
        <p:txBody>
          <a:bodyPr/>
          <a:lstStyle/>
          <a:p>
            <a:fld id="{53118C29-F72A-416D-BCF4-44C284D9B05F}" type="slidenum">
              <a:rPr lang="en-US" smtClean="0"/>
              <a:t>14</a:t>
            </a:fld>
            <a:endParaRPr lang="en-US" dirty="0"/>
          </a:p>
        </p:txBody>
      </p:sp>
      <p:pic>
        <p:nvPicPr>
          <p:cNvPr id="9" name="Picture 2"/>
          <p:cNvPicPr>
            <a:picLocks noChangeAspect="1" noChangeArrowheads="1"/>
          </p:cNvPicPr>
          <p:nvPr/>
        </p:nvPicPr>
        <p:blipFill>
          <a:blip r:embed="rId3" cstate="print"/>
          <a:srcRect t="6434"/>
          <a:stretch>
            <a:fillRect/>
          </a:stretch>
        </p:blipFill>
        <p:spPr bwMode="auto">
          <a:xfrm>
            <a:off x="980750" y="1093539"/>
            <a:ext cx="7185033" cy="4876404"/>
          </a:xfrm>
          <a:prstGeom prst="rect">
            <a:avLst/>
          </a:prstGeom>
          <a:noFill/>
          <a:ln w="9525">
            <a:noFill/>
            <a:miter lim="800000"/>
            <a:headEnd/>
            <a:tailEnd/>
          </a:ln>
          <a:effectLst/>
        </p:spPr>
      </p:pic>
    </p:spTree>
    <p:extLst>
      <p:ext uri="{BB962C8B-B14F-4D97-AF65-F5344CB8AC3E}">
        <p14:creationId xmlns:p14="http://schemas.microsoft.com/office/powerpoint/2010/main" val="1669881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Increasing Precipitation Extremes</a:t>
            </a:r>
          </a:p>
        </p:txBody>
      </p:sp>
      <p:sp>
        <p:nvSpPr>
          <p:cNvPr id="4" name="Slide Number Placeholder 3"/>
          <p:cNvSpPr>
            <a:spLocks noGrp="1"/>
          </p:cNvSpPr>
          <p:nvPr>
            <p:ph type="sldNum" sz="quarter" idx="10"/>
          </p:nvPr>
        </p:nvSpPr>
        <p:spPr/>
        <p:txBody>
          <a:bodyPr/>
          <a:lstStyle/>
          <a:p>
            <a:fld id="{53118C29-F72A-416D-BCF4-44C284D9B05F}" type="slidenum">
              <a:rPr lang="en-US" smtClean="0"/>
              <a:t>15</a:t>
            </a:fld>
            <a:endParaRPr lang="en-US" dirty="0"/>
          </a:p>
        </p:txBody>
      </p:sp>
      <p:pic>
        <p:nvPicPr>
          <p:cNvPr id="8" name="Picture 5"/>
          <p:cNvPicPr>
            <a:picLocks noChangeAspect="1" noChangeArrowheads="1"/>
          </p:cNvPicPr>
          <p:nvPr/>
        </p:nvPicPr>
        <p:blipFill>
          <a:blip r:embed="rId3" cstate="print"/>
          <a:srcRect t="7107"/>
          <a:stretch>
            <a:fillRect/>
          </a:stretch>
        </p:blipFill>
        <p:spPr bwMode="auto">
          <a:xfrm>
            <a:off x="1010669" y="1117289"/>
            <a:ext cx="7196446" cy="4849058"/>
          </a:xfrm>
          <a:prstGeom prst="rect">
            <a:avLst/>
          </a:prstGeom>
          <a:noFill/>
          <a:ln w="9525">
            <a:noFill/>
            <a:miter lim="800000"/>
            <a:headEnd/>
            <a:tailEnd/>
          </a:ln>
          <a:effectLst/>
        </p:spPr>
      </p:pic>
    </p:spTree>
    <p:extLst>
      <p:ext uri="{BB962C8B-B14F-4D97-AF65-F5344CB8AC3E}">
        <p14:creationId xmlns:p14="http://schemas.microsoft.com/office/powerpoint/2010/main" val="2688521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Consistency w/ State Climate Planning Efforts</a:t>
            </a:r>
            <a:endParaRPr lang="en-US" dirty="0"/>
          </a:p>
        </p:txBody>
      </p:sp>
      <p:sp>
        <p:nvSpPr>
          <p:cNvPr id="4" name="Slide Number Placeholder 3"/>
          <p:cNvSpPr>
            <a:spLocks noGrp="1"/>
          </p:cNvSpPr>
          <p:nvPr>
            <p:ph type="sldNum" sz="quarter" idx="10"/>
          </p:nvPr>
        </p:nvSpPr>
        <p:spPr/>
        <p:txBody>
          <a:bodyPr/>
          <a:lstStyle/>
          <a:p>
            <a:fld id="{53118C29-F72A-416D-BCF4-44C284D9B05F}" type="slidenum">
              <a:rPr lang="en-US" smtClean="0"/>
              <a:t>16</a:t>
            </a:fld>
            <a:endParaRPr lang="en-US" dirty="0"/>
          </a:p>
        </p:txBody>
      </p:sp>
      <p:pic>
        <p:nvPicPr>
          <p:cNvPr id="5" name="Picture 4"/>
          <p:cNvPicPr>
            <a:picLocks noChangeAspect="1"/>
          </p:cNvPicPr>
          <p:nvPr/>
        </p:nvPicPr>
        <p:blipFill>
          <a:blip r:embed="rId2"/>
          <a:stretch>
            <a:fillRect/>
          </a:stretch>
        </p:blipFill>
        <p:spPr>
          <a:xfrm>
            <a:off x="300983" y="1683610"/>
            <a:ext cx="2973974" cy="3852918"/>
          </a:xfrm>
          <a:prstGeom prst="rect">
            <a:avLst/>
          </a:prstGeom>
          <a:scene3d>
            <a:camera prst="perspectiveContrastingRightFacing"/>
            <a:lightRig rig="threePt" dir="t"/>
          </a:scene3d>
          <a:sp3d>
            <a:bevelT/>
          </a:sp3d>
        </p:spPr>
      </p:pic>
      <p:pic>
        <p:nvPicPr>
          <p:cNvPr id="6" name="Picture 5"/>
          <p:cNvPicPr>
            <a:picLocks noChangeAspect="1"/>
          </p:cNvPicPr>
          <p:nvPr/>
        </p:nvPicPr>
        <p:blipFill>
          <a:blip r:embed="rId3"/>
          <a:stretch>
            <a:fillRect/>
          </a:stretch>
        </p:blipFill>
        <p:spPr>
          <a:xfrm>
            <a:off x="3187577" y="1457608"/>
            <a:ext cx="5657974" cy="4304922"/>
          </a:xfrm>
          <a:prstGeom prst="rect">
            <a:avLst/>
          </a:prstGeom>
        </p:spPr>
      </p:pic>
    </p:spTree>
    <p:extLst>
      <p:ext uri="{BB962C8B-B14F-4D97-AF65-F5344CB8AC3E}">
        <p14:creationId xmlns:p14="http://schemas.microsoft.com/office/powerpoint/2010/main" val="2720520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Consistency w/ State Climate Planning Efforts</a:t>
            </a:r>
            <a:endParaRPr lang="en-US" dirty="0"/>
          </a:p>
        </p:txBody>
      </p:sp>
      <p:sp>
        <p:nvSpPr>
          <p:cNvPr id="4" name="Slide Number Placeholder 3"/>
          <p:cNvSpPr>
            <a:spLocks noGrp="1"/>
          </p:cNvSpPr>
          <p:nvPr>
            <p:ph type="sldNum" sz="quarter" idx="10"/>
          </p:nvPr>
        </p:nvSpPr>
        <p:spPr/>
        <p:txBody>
          <a:bodyPr/>
          <a:lstStyle/>
          <a:p>
            <a:fld id="{53118C29-F72A-416D-BCF4-44C284D9B05F}" type="slidenum">
              <a:rPr lang="en-US" smtClean="0"/>
              <a:t>17</a:t>
            </a:fld>
            <a:endParaRPr lang="en-US" dirty="0"/>
          </a:p>
        </p:txBody>
      </p:sp>
      <p:pic>
        <p:nvPicPr>
          <p:cNvPr id="5" name="Picture 4"/>
          <p:cNvPicPr>
            <a:picLocks noChangeAspect="1"/>
          </p:cNvPicPr>
          <p:nvPr/>
        </p:nvPicPr>
        <p:blipFill>
          <a:blip r:embed="rId2"/>
          <a:stretch>
            <a:fillRect/>
          </a:stretch>
        </p:blipFill>
        <p:spPr>
          <a:xfrm>
            <a:off x="300983" y="1683610"/>
            <a:ext cx="2973974" cy="3852918"/>
          </a:xfrm>
          <a:prstGeom prst="rect">
            <a:avLst/>
          </a:prstGeom>
          <a:scene3d>
            <a:camera prst="perspectiveContrastingRightFacing"/>
            <a:lightRig rig="threePt" dir="t"/>
          </a:scene3d>
          <a:sp3d>
            <a:bevelT/>
          </a:sp3d>
        </p:spPr>
      </p:pic>
      <p:pic>
        <p:nvPicPr>
          <p:cNvPr id="2" name="Picture 1"/>
          <p:cNvPicPr>
            <a:picLocks noChangeAspect="1"/>
          </p:cNvPicPr>
          <p:nvPr/>
        </p:nvPicPr>
        <p:blipFill>
          <a:blip r:embed="rId3"/>
          <a:stretch>
            <a:fillRect/>
          </a:stretch>
        </p:blipFill>
        <p:spPr>
          <a:xfrm>
            <a:off x="3533743" y="1502875"/>
            <a:ext cx="5311808" cy="3960890"/>
          </a:xfrm>
          <a:prstGeom prst="rect">
            <a:avLst/>
          </a:prstGeom>
        </p:spPr>
      </p:pic>
    </p:spTree>
    <p:extLst>
      <p:ext uri="{BB962C8B-B14F-4D97-AF65-F5344CB8AC3E}">
        <p14:creationId xmlns:p14="http://schemas.microsoft.com/office/powerpoint/2010/main" val="2635223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015" y="2293004"/>
            <a:ext cx="8913146" cy="2924456"/>
          </a:xfrm>
        </p:spPr>
      </p:pic>
      <p:sp>
        <p:nvSpPr>
          <p:cNvPr id="3" name="Title 2"/>
          <p:cNvSpPr>
            <a:spLocks noGrp="1"/>
          </p:cNvSpPr>
          <p:nvPr>
            <p:ph type="title"/>
          </p:nvPr>
        </p:nvSpPr>
        <p:spPr/>
        <p:txBody>
          <a:bodyPr>
            <a:normAutofit fontScale="90000"/>
          </a:bodyPr>
          <a:lstStyle/>
          <a:p>
            <a:r>
              <a:rPr lang="en-US" dirty="0" smtClean="0"/>
              <a:t>How Temperature Increases Influence Storm Runoff Volumes</a:t>
            </a:r>
            <a:endParaRPr lang="en-US" dirty="0"/>
          </a:p>
        </p:txBody>
      </p:sp>
      <p:sp>
        <p:nvSpPr>
          <p:cNvPr id="4" name="Slide Number Placeholder 3"/>
          <p:cNvSpPr>
            <a:spLocks noGrp="1"/>
          </p:cNvSpPr>
          <p:nvPr>
            <p:ph type="sldNum" sz="quarter" idx="10"/>
          </p:nvPr>
        </p:nvSpPr>
        <p:spPr/>
        <p:txBody>
          <a:bodyPr/>
          <a:lstStyle/>
          <a:p>
            <a:fld id="{53118C29-F72A-416D-BCF4-44C284D9B05F}" type="slidenum">
              <a:rPr lang="en-US" smtClean="0"/>
              <a:t>18</a:t>
            </a:fld>
            <a:endParaRPr lang="en-US" dirty="0"/>
          </a:p>
        </p:txBody>
      </p:sp>
      <p:sp>
        <p:nvSpPr>
          <p:cNvPr id="6" name="TextBox 5"/>
          <p:cNvSpPr txBox="1"/>
          <p:nvPr/>
        </p:nvSpPr>
        <p:spPr>
          <a:xfrm>
            <a:off x="591659" y="5282006"/>
            <a:ext cx="3627415" cy="400110"/>
          </a:xfrm>
          <a:prstGeom prst="rect">
            <a:avLst/>
          </a:prstGeom>
          <a:noFill/>
        </p:spPr>
        <p:txBody>
          <a:bodyPr wrap="square" rtlCol="0">
            <a:spAutoFit/>
          </a:bodyPr>
          <a:lstStyle/>
          <a:p>
            <a:pPr algn="ctr"/>
            <a:r>
              <a:rPr lang="en-US" sz="2000" dirty="0" smtClean="0"/>
              <a:t>Existing Rain / Snow Trends</a:t>
            </a:r>
            <a:endParaRPr lang="en-US" sz="2000" dirty="0"/>
          </a:p>
        </p:txBody>
      </p:sp>
      <p:sp>
        <p:nvSpPr>
          <p:cNvPr id="7" name="TextBox 6"/>
          <p:cNvSpPr txBox="1"/>
          <p:nvPr/>
        </p:nvSpPr>
        <p:spPr>
          <a:xfrm>
            <a:off x="5004093" y="5273036"/>
            <a:ext cx="3238053" cy="400110"/>
          </a:xfrm>
          <a:prstGeom prst="rect">
            <a:avLst/>
          </a:prstGeom>
          <a:noFill/>
        </p:spPr>
        <p:txBody>
          <a:bodyPr wrap="square" rtlCol="0">
            <a:spAutoFit/>
          </a:bodyPr>
          <a:lstStyle/>
          <a:p>
            <a:pPr algn="ctr"/>
            <a:r>
              <a:rPr lang="en-US" sz="2000" dirty="0" smtClean="0"/>
              <a:t>Future Rain / Snow Trends</a:t>
            </a:r>
            <a:endParaRPr lang="en-US" sz="2000" dirty="0"/>
          </a:p>
        </p:txBody>
      </p:sp>
      <p:sp>
        <p:nvSpPr>
          <p:cNvPr id="8" name="TextBox 7"/>
          <p:cNvSpPr txBox="1"/>
          <p:nvPr/>
        </p:nvSpPr>
        <p:spPr>
          <a:xfrm>
            <a:off x="2970892" y="1324985"/>
            <a:ext cx="3238053" cy="461665"/>
          </a:xfrm>
          <a:prstGeom prst="rect">
            <a:avLst/>
          </a:prstGeom>
          <a:noFill/>
        </p:spPr>
        <p:txBody>
          <a:bodyPr wrap="square" rtlCol="0">
            <a:spAutoFit/>
          </a:bodyPr>
          <a:lstStyle/>
          <a:p>
            <a:pPr algn="ctr"/>
            <a:r>
              <a:rPr lang="en-US" sz="2400" b="1" dirty="0" smtClean="0"/>
              <a:t>CONCEPT GRAPHIC</a:t>
            </a:r>
            <a:endParaRPr lang="en-US" sz="2400" b="1" dirty="0"/>
          </a:p>
        </p:txBody>
      </p:sp>
    </p:spTree>
    <p:extLst>
      <p:ext uri="{BB962C8B-B14F-4D97-AF65-F5344CB8AC3E}">
        <p14:creationId xmlns:p14="http://schemas.microsoft.com/office/powerpoint/2010/main" val="3289131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Rise &amp; Fall of Rivers: Mississippi River Basin Concept</a:t>
            </a:r>
            <a:endParaRPr lang="en-US" dirty="0"/>
          </a:p>
        </p:txBody>
      </p:sp>
      <p:sp>
        <p:nvSpPr>
          <p:cNvPr id="4" name="Slide Number Placeholder 3"/>
          <p:cNvSpPr>
            <a:spLocks noGrp="1"/>
          </p:cNvSpPr>
          <p:nvPr>
            <p:ph type="sldNum" sz="quarter" idx="10"/>
          </p:nvPr>
        </p:nvSpPr>
        <p:spPr/>
        <p:txBody>
          <a:bodyPr/>
          <a:lstStyle/>
          <a:p>
            <a:fld id="{53118C29-F72A-416D-BCF4-44C284D9B05F}" type="slidenum">
              <a:rPr lang="en-US" smtClean="0"/>
              <a:t>19</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274"/>
          <a:stretch/>
        </p:blipFill>
        <p:spPr>
          <a:xfrm>
            <a:off x="4596873" y="1410156"/>
            <a:ext cx="4204221" cy="2601587"/>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50274"/>
          <a:stretch/>
        </p:blipFill>
        <p:spPr>
          <a:xfrm>
            <a:off x="175846" y="1390248"/>
            <a:ext cx="4236394" cy="2621495"/>
          </a:xfrm>
          <a:prstGeom prst="rect">
            <a:avLst/>
          </a:prstGeom>
        </p:spPr>
      </p:pic>
      <p:sp>
        <p:nvSpPr>
          <p:cNvPr id="8" name="TextBox 7"/>
          <p:cNvSpPr txBox="1"/>
          <p:nvPr/>
        </p:nvSpPr>
        <p:spPr>
          <a:xfrm>
            <a:off x="-617" y="4098659"/>
            <a:ext cx="9449417" cy="338554"/>
          </a:xfrm>
          <a:prstGeom prst="rect">
            <a:avLst/>
          </a:prstGeom>
          <a:noFill/>
        </p:spPr>
        <p:txBody>
          <a:bodyPr wrap="square" rtlCol="0">
            <a:spAutoFit/>
          </a:bodyPr>
          <a:lstStyle/>
          <a:p>
            <a:r>
              <a:rPr lang="en-US" sz="1600" dirty="0" smtClean="0"/>
              <a:t>Satellite imagery of the confluence of the Missouri and Mississippi Rivers north of St. Louis, Missouri.</a:t>
            </a:r>
            <a:endParaRPr lang="en-US" sz="1600" dirty="0"/>
          </a:p>
        </p:txBody>
      </p:sp>
      <p:sp>
        <p:nvSpPr>
          <p:cNvPr id="9" name="TextBox 8"/>
          <p:cNvSpPr txBox="1"/>
          <p:nvPr/>
        </p:nvSpPr>
        <p:spPr>
          <a:xfrm>
            <a:off x="283022" y="4774758"/>
            <a:ext cx="8801711" cy="1107996"/>
          </a:xfrm>
          <a:prstGeom prst="rect">
            <a:avLst/>
          </a:prstGeom>
          <a:noFill/>
        </p:spPr>
        <p:txBody>
          <a:bodyPr wrap="square" rtlCol="0">
            <a:spAutoFit/>
          </a:bodyPr>
          <a:lstStyle/>
          <a:p>
            <a:pPr marL="285750" indent="-285750">
              <a:buFont typeface="Wingdings" panose="05000000000000000000" pitchFamily="2" charset="2"/>
              <a:buChar char="ü"/>
            </a:pPr>
            <a:r>
              <a:rPr lang="en-US" sz="2200" dirty="0" smtClean="0"/>
              <a:t>Seasonal vs. Inter-annual Differences – Flow &amp; Physical Footprint</a:t>
            </a:r>
          </a:p>
          <a:p>
            <a:pPr marL="285750" indent="-285750">
              <a:buFont typeface="Wingdings" panose="05000000000000000000" pitchFamily="2" charset="2"/>
              <a:buChar char="ü"/>
            </a:pPr>
            <a:r>
              <a:rPr lang="en-US" sz="2200" dirty="0" smtClean="0"/>
              <a:t>Floodplains Near Rivers Can Actually Be Higher Elevation than Flood Terraces</a:t>
            </a:r>
          </a:p>
        </p:txBody>
      </p:sp>
    </p:spTree>
    <p:extLst>
      <p:ext uri="{BB962C8B-B14F-4D97-AF65-F5344CB8AC3E}">
        <p14:creationId xmlns:p14="http://schemas.microsoft.com/office/powerpoint/2010/main" val="2943202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66" y="180354"/>
            <a:ext cx="8544568" cy="894913"/>
          </a:xfrm>
        </p:spPr>
        <p:txBody>
          <a:bodyPr>
            <a:normAutofit/>
          </a:bodyPr>
          <a:lstStyle/>
          <a:p>
            <a:r>
              <a:rPr lang="en-US" dirty="0" smtClean="0"/>
              <a:t>Today’s Discussion</a:t>
            </a:r>
            <a:endParaRPr lang="en-US" b="0" dirty="0">
              <a:solidFill>
                <a:srgbClr val="FF0000"/>
              </a:solidFill>
            </a:endParaRPr>
          </a:p>
        </p:txBody>
      </p:sp>
      <p:sp>
        <p:nvSpPr>
          <p:cNvPr id="4" name="Content Placeholder 1"/>
          <p:cNvSpPr txBox="1">
            <a:spLocks/>
          </p:cNvSpPr>
          <p:nvPr/>
        </p:nvSpPr>
        <p:spPr bwMode="auto">
          <a:xfrm>
            <a:off x="409046" y="1759226"/>
            <a:ext cx="7792507" cy="4331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77F80"/>
              </a:buClr>
              <a:buFont typeface="Arial"/>
              <a:buChar char="•"/>
              <a:defRPr lang="en-US" sz="2800" kern="1200">
                <a:solidFill>
                  <a:schemeClr val="tx1"/>
                </a:solidFill>
                <a:latin typeface="+mn-lt"/>
                <a:ea typeface="+mn-ea"/>
                <a:cs typeface="Tahoma" pitchFamily="34" charset="0"/>
              </a:defRPr>
            </a:lvl1pPr>
            <a:lvl2pPr marL="742950" indent="-285750" algn="l" rtl="0" eaLnBrk="0" fontAlgn="base" hangingPunct="0">
              <a:spcBef>
                <a:spcPct val="20000"/>
              </a:spcBef>
              <a:spcAft>
                <a:spcPct val="0"/>
              </a:spcAft>
              <a:buClr>
                <a:srgbClr val="477F80"/>
              </a:buClr>
              <a:buFont typeface="Lucida Grande"/>
              <a:buChar char="-"/>
              <a:defRPr lang="en-US" sz="2600" kern="120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ClrTx/>
              <a:buFont typeface="Lucida Grande"/>
              <a:buChar char="-"/>
              <a:defRPr lang="en-US" sz="2400" kern="120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Clr>
                <a:schemeClr val="bg1"/>
              </a:buClr>
              <a:buSzPct val="50000"/>
              <a:buFont typeface="Lucida Grande"/>
              <a:buChar char="-"/>
              <a:defRPr lang="en-US" sz="2000" kern="120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ClrTx/>
              <a:buSzPct val="50000"/>
              <a:buFont typeface="Lucida Grande"/>
              <a:buChar char="-"/>
              <a:defRPr lang="en-US" sz="1800" i="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sz="2600" b="1" dirty="0" smtClean="0">
                <a:latin typeface="Arial" panose="020B0604020202020204" pitchFamily="34" charset="0"/>
                <a:cs typeface="Arial" panose="020B0604020202020204" pitchFamily="34" charset="0"/>
              </a:rPr>
              <a:t>Where We’ve Been </a:t>
            </a:r>
            <a:endParaRPr sz="2600" b="1" dirty="0">
              <a:latin typeface="Arial" panose="020B0604020202020204" pitchFamily="34" charset="0"/>
              <a:cs typeface="Arial" panose="020B0604020202020204" pitchFamily="34" charset="0"/>
            </a:endParaRPr>
          </a:p>
          <a:p>
            <a:pPr marL="514350" indent="-514350">
              <a:buNone/>
            </a:pPr>
            <a:r>
              <a:rPr sz="2600" b="1" dirty="0" smtClean="0">
                <a:solidFill>
                  <a:srgbClr val="3E6648"/>
                </a:solidFill>
                <a:latin typeface="Arial" panose="020B0604020202020204" pitchFamily="34" charset="0"/>
                <a:cs typeface="Arial" panose="020B0604020202020204" pitchFamily="34" charset="0"/>
              </a:rPr>
              <a:t> </a:t>
            </a:r>
            <a:r>
              <a:rPr lang="en-US" sz="2400" dirty="0" smtClean="0">
                <a:solidFill>
                  <a:schemeClr val="accent1"/>
                </a:solidFill>
                <a:latin typeface="Arial" panose="020B0604020202020204" pitchFamily="34" charset="0"/>
                <a:cs typeface="Arial" panose="020B0604020202020204" pitchFamily="34" charset="0"/>
              </a:rPr>
              <a:t>-  </a:t>
            </a:r>
            <a:r>
              <a:rPr lang="en-US" sz="2400" dirty="0">
                <a:solidFill>
                  <a:schemeClr val="accent1"/>
                </a:solidFill>
                <a:latin typeface="Arial" panose="020B0604020202020204" pitchFamily="34" charset="0"/>
                <a:cs typeface="Arial" panose="020B0604020202020204" pitchFamily="34" charset="0"/>
              </a:rPr>
              <a:t>CVFPP Public Workshop Summary</a:t>
            </a:r>
          </a:p>
          <a:p>
            <a:pPr>
              <a:buNone/>
            </a:pPr>
            <a:endParaRPr sz="1000" dirty="0" smtClean="0">
              <a:solidFill>
                <a:prstClr val="black"/>
              </a:solidFill>
              <a:latin typeface="Arial" panose="020B0604020202020204" pitchFamily="34" charset="0"/>
              <a:cs typeface="Arial" panose="020B0604020202020204" pitchFamily="34" charset="0"/>
            </a:endParaRPr>
          </a:p>
          <a:p>
            <a:pPr marL="0" indent="0">
              <a:buNone/>
            </a:pPr>
            <a:r>
              <a:rPr sz="2600" b="1" dirty="0" smtClean="0">
                <a:latin typeface="Arial" panose="020B0604020202020204" pitchFamily="34" charset="0"/>
                <a:cs typeface="Arial" panose="020B0604020202020204" pitchFamily="34" charset="0"/>
              </a:rPr>
              <a:t>Where We Are</a:t>
            </a:r>
          </a:p>
          <a:p>
            <a:pPr marL="514350" indent="-514350">
              <a:buNone/>
            </a:pPr>
            <a:r>
              <a:rPr lang="en-US" sz="2400" dirty="0" smtClean="0">
                <a:solidFill>
                  <a:schemeClr val="accent1"/>
                </a:solidFill>
                <a:latin typeface="Arial" panose="020B0604020202020204" pitchFamily="34" charset="0"/>
                <a:cs typeface="Arial" panose="020B0604020202020204" pitchFamily="34" charset="0"/>
              </a:rPr>
              <a:t> -  </a:t>
            </a:r>
            <a:r>
              <a:rPr lang="en-US" sz="2400" dirty="0">
                <a:solidFill>
                  <a:schemeClr val="accent1"/>
                </a:solidFill>
                <a:latin typeface="Arial" panose="020B0604020202020204" pitchFamily="34" charset="0"/>
                <a:cs typeface="Arial" panose="020B0604020202020204" pitchFamily="34" charset="0"/>
              </a:rPr>
              <a:t>Hydrologic Variability/Climate Change Approach</a:t>
            </a:r>
          </a:p>
          <a:p>
            <a:pPr marL="0" indent="0">
              <a:buNone/>
            </a:pPr>
            <a:endParaRPr sz="1000" b="1" dirty="0" smtClean="0">
              <a:latin typeface="Arial" panose="020B0604020202020204" pitchFamily="34" charset="0"/>
              <a:cs typeface="Arial" panose="020B0604020202020204" pitchFamily="34" charset="0"/>
            </a:endParaRPr>
          </a:p>
          <a:p>
            <a:pPr marL="0" indent="0">
              <a:buNone/>
            </a:pPr>
            <a:r>
              <a:rPr sz="2600" b="1" dirty="0" smtClean="0">
                <a:latin typeface="Arial" panose="020B0604020202020204" pitchFamily="34" charset="0"/>
                <a:cs typeface="Arial" panose="020B0604020202020204" pitchFamily="34" charset="0"/>
              </a:rPr>
              <a:t>Where We're Going</a:t>
            </a:r>
          </a:p>
          <a:p>
            <a:pPr marL="514350" indent="-514350">
              <a:buNone/>
            </a:pPr>
            <a:r>
              <a:rPr lang="en-US" sz="2400" dirty="0" smtClean="0">
                <a:solidFill>
                  <a:schemeClr val="accent1"/>
                </a:solidFill>
                <a:latin typeface="Arial" panose="020B0604020202020204" pitchFamily="34" charset="0"/>
                <a:cs typeface="Arial" panose="020B0604020202020204" pitchFamily="34" charset="0"/>
              </a:rPr>
              <a:t> -  </a:t>
            </a:r>
            <a:r>
              <a:rPr lang="en-US" sz="2400" dirty="0">
                <a:solidFill>
                  <a:schemeClr val="accent1"/>
                </a:solidFill>
                <a:latin typeface="Arial" panose="020B0604020202020204" pitchFamily="34" charset="0"/>
                <a:cs typeface="Arial" panose="020B0604020202020204" pitchFamily="34" charset="0"/>
              </a:rPr>
              <a:t>Regional Flood Management Plan Integration</a:t>
            </a:r>
          </a:p>
          <a:p>
            <a:pPr marL="514350" indent="-514350">
              <a:buNone/>
            </a:pPr>
            <a:endParaRPr sz="2200" dirty="0">
              <a:solidFill>
                <a:schemeClr val="accent1"/>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0"/>
          </p:nvPr>
        </p:nvSpPr>
        <p:spPr/>
        <p:txBody>
          <a:bodyPr/>
          <a:lstStyle/>
          <a:p>
            <a:fld id="{53118C29-F72A-416D-BCF4-44C284D9B05F}" type="slidenum">
              <a:rPr lang="en-US" smtClean="0"/>
              <a:t>2</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196" y="741357"/>
            <a:ext cx="2199624" cy="2251120"/>
          </a:xfrm>
          <a:prstGeom prst="rect">
            <a:avLst/>
          </a:prstGeom>
        </p:spPr>
      </p:pic>
    </p:spTree>
    <p:extLst>
      <p:ext uri="{BB962C8B-B14F-4D97-AF65-F5344CB8AC3E}">
        <p14:creationId xmlns:p14="http://schemas.microsoft.com/office/powerpoint/2010/main" val="698546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9699" y="1490133"/>
            <a:ext cx="4120179" cy="4529667"/>
          </a:xfrm>
        </p:spPr>
        <p:txBody>
          <a:bodyPr>
            <a:normAutofit lnSpcReduction="10000"/>
          </a:bodyPr>
          <a:lstStyle/>
          <a:p>
            <a:r>
              <a:rPr lang="en-US" dirty="0" smtClean="0"/>
              <a:t>Goal is a resilient </a:t>
            </a:r>
            <a:r>
              <a:rPr lang="en-US" dirty="0"/>
              <a:t>flood </a:t>
            </a:r>
            <a:r>
              <a:rPr lang="en-US" dirty="0" smtClean="0"/>
              <a:t>management </a:t>
            </a:r>
            <a:r>
              <a:rPr lang="en-US" dirty="0"/>
              <a:t>system </a:t>
            </a:r>
            <a:r>
              <a:rPr lang="en-US" dirty="0" smtClean="0"/>
              <a:t>that:</a:t>
            </a:r>
            <a:br>
              <a:rPr lang="en-US" dirty="0" smtClean="0"/>
            </a:br>
            <a:endParaRPr lang="en-US" dirty="0" smtClean="0"/>
          </a:p>
          <a:p>
            <a:pPr marL="798513" lvl="1" indent="-341313">
              <a:lnSpc>
                <a:spcPct val="100000"/>
              </a:lnSpc>
              <a:spcBef>
                <a:spcPts val="0"/>
              </a:spcBef>
            </a:pPr>
            <a:r>
              <a:rPr lang="en-US" dirty="0"/>
              <a:t>F</a:t>
            </a:r>
            <a:r>
              <a:rPr lang="en-US" dirty="0" smtClean="0"/>
              <a:t>unctions effectively </a:t>
            </a:r>
            <a:r>
              <a:rPr lang="en-US" dirty="0"/>
              <a:t>over </a:t>
            </a:r>
            <a:r>
              <a:rPr lang="en-US" dirty="0" smtClean="0"/>
              <a:t>a long period</a:t>
            </a:r>
            <a:br>
              <a:rPr lang="en-US" dirty="0" smtClean="0"/>
            </a:br>
            <a:endParaRPr lang="en-US" dirty="0" smtClean="0"/>
          </a:p>
          <a:p>
            <a:pPr marL="798513" lvl="1" indent="-341313">
              <a:lnSpc>
                <a:spcPct val="100000"/>
              </a:lnSpc>
              <a:spcBef>
                <a:spcPts val="0"/>
              </a:spcBef>
            </a:pPr>
            <a:r>
              <a:rPr lang="en-US" dirty="0" smtClean="0"/>
              <a:t>Can </a:t>
            </a:r>
            <a:r>
              <a:rPr lang="en-US" dirty="0"/>
              <a:t>recover from large flood </a:t>
            </a:r>
            <a:r>
              <a:rPr lang="en-US" dirty="0" smtClean="0"/>
              <a:t>events</a:t>
            </a:r>
            <a:br>
              <a:rPr lang="en-US" dirty="0" smtClean="0"/>
            </a:br>
            <a:endParaRPr lang="en-US" dirty="0" smtClean="0"/>
          </a:p>
          <a:p>
            <a:pPr marL="798513" lvl="1" indent="-341313">
              <a:lnSpc>
                <a:spcPct val="100000"/>
              </a:lnSpc>
              <a:spcBef>
                <a:spcPts val="0"/>
              </a:spcBef>
            </a:pPr>
            <a:r>
              <a:rPr lang="en-US" dirty="0" smtClean="0"/>
              <a:t>Addresses hydrologic variability climate change</a:t>
            </a:r>
            <a:endParaRPr lang="en-US" dirty="0"/>
          </a:p>
          <a:p>
            <a:endParaRPr lang="en-US" dirty="0"/>
          </a:p>
        </p:txBody>
      </p:sp>
      <p:sp>
        <p:nvSpPr>
          <p:cNvPr id="3" name="Title 2"/>
          <p:cNvSpPr>
            <a:spLocks noGrp="1"/>
          </p:cNvSpPr>
          <p:nvPr>
            <p:ph type="title"/>
          </p:nvPr>
        </p:nvSpPr>
        <p:spPr/>
        <p:txBody>
          <a:bodyPr/>
          <a:lstStyle/>
          <a:p>
            <a:r>
              <a:rPr lang="en-US" dirty="0" smtClean="0"/>
              <a:t>Attaining a Resilient System</a:t>
            </a:r>
            <a:endParaRPr lang="en-US" dirty="0"/>
          </a:p>
        </p:txBody>
      </p:sp>
      <p:sp>
        <p:nvSpPr>
          <p:cNvPr id="4" name="Slide Number Placeholder 3"/>
          <p:cNvSpPr>
            <a:spLocks noGrp="1"/>
          </p:cNvSpPr>
          <p:nvPr>
            <p:ph type="sldNum" sz="quarter" idx="10"/>
          </p:nvPr>
        </p:nvSpPr>
        <p:spPr/>
        <p:txBody>
          <a:bodyPr/>
          <a:lstStyle/>
          <a:p>
            <a:fld id="{53118C29-F72A-416D-BCF4-44C284D9B05F}" type="slidenum">
              <a:rPr lang="en-US" smtClean="0"/>
              <a:t>20</a:t>
            </a:fld>
            <a:endParaRPr lang="en-US" dirty="0"/>
          </a:p>
        </p:txBody>
      </p:sp>
      <p:graphicFrame>
        <p:nvGraphicFramePr>
          <p:cNvPr id="8" name="Content Placeholder 6"/>
          <p:cNvGraphicFramePr>
            <a:graphicFrameLocks/>
          </p:cNvGraphicFramePr>
          <p:nvPr>
            <p:extLst/>
          </p:nvPr>
        </p:nvGraphicFramePr>
        <p:xfrm>
          <a:off x="3325091" y="1425038"/>
          <a:ext cx="6495803" cy="4263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530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Where We’re Going</a:t>
            </a:r>
            <a:endParaRPr lang="en-US" dirty="0">
              <a:solidFill>
                <a:srgbClr val="FF0000"/>
              </a:solidFill>
            </a:endParaRPr>
          </a:p>
        </p:txBody>
      </p:sp>
      <p:sp>
        <p:nvSpPr>
          <p:cNvPr id="5" name="Text Placeholder 4"/>
          <p:cNvSpPr>
            <a:spLocks noGrp="1"/>
          </p:cNvSpPr>
          <p:nvPr>
            <p:ph type="body" sz="quarter" idx="10"/>
          </p:nvPr>
        </p:nvSpPr>
        <p:spPr/>
        <p:txBody>
          <a:bodyPr/>
          <a:lstStyle/>
          <a:p>
            <a:r>
              <a:rPr lang="en-US" dirty="0"/>
              <a:t>Regional Flood Management Plan Integration</a:t>
            </a:r>
          </a:p>
        </p:txBody>
      </p:sp>
      <p:sp>
        <p:nvSpPr>
          <p:cNvPr id="4" name="Slide Number Placeholder 3"/>
          <p:cNvSpPr>
            <a:spLocks noGrp="1"/>
          </p:cNvSpPr>
          <p:nvPr>
            <p:ph type="sldNum" sz="quarter" idx="11"/>
          </p:nvPr>
        </p:nvSpPr>
        <p:spPr/>
        <p:txBody>
          <a:bodyPr/>
          <a:lstStyle/>
          <a:p>
            <a:fld id="{53118C29-F72A-416D-BCF4-44C284D9B05F}" type="slidenum">
              <a:rPr lang="en-US" smtClean="0"/>
              <a:t>21</a:t>
            </a:fld>
            <a:endParaRPr lang="en-US" dirty="0"/>
          </a:p>
        </p:txBody>
      </p:sp>
    </p:spTree>
    <p:extLst>
      <p:ext uri="{BB962C8B-B14F-4D97-AF65-F5344CB8AC3E}">
        <p14:creationId xmlns:p14="http://schemas.microsoft.com/office/powerpoint/2010/main" val="814466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9699" y="1490133"/>
            <a:ext cx="8441220" cy="4535281"/>
          </a:xfrm>
        </p:spPr>
        <p:txBody>
          <a:bodyPr>
            <a:normAutofit fontScale="92500" lnSpcReduction="20000"/>
          </a:bodyPr>
          <a:lstStyle/>
          <a:p>
            <a:pPr>
              <a:lnSpc>
                <a:spcPct val="120000"/>
              </a:lnSpc>
              <a:spcBef>
                <a:spcPts val="0"/>
              </a:spcBef>
            </a:pPr>
            <a:r>
              <a:rPr lang="en-US" dirty="0" smtClean="0"/>
              <a:t>RFMPs contain strong baseline dataset needed to build diverse </a:t>
            </a:r>
            <a:r>
              <a:rPr lang="en-US" dirty="0"/>
              <a:t>portfolios of management </a:t>
            </a:r>
            <a:r>
              <a:rPr lang="en-US" dirty="0" smtClean="0"/>
              <a:t>actions.</a:t>
            </a:r>
            <a:endParaRPr lang="en-US" dirty="0"/>
          </a:p>
          <a:p>
            <a:pPr marL="0" indent="0">
              <a:lnSpc>
                <a:spcPct val="120000"/>
              </a:lnSpc>
              <a:spcBef>
                <a:spcPts val="0"/>
              </a:spcBef>
              <a:buNone/>
            </a:pPr>
            <a:endParaRPr lang="en-US" dirty="0"/>
          </a:p>
          <a:p>
            <a:pPr>
              <a:lnSpc>
                <a:spcPct val="120000"/>
              </a:lnSpc>
              <a:spcBef>
                <a:spcPts val="0"/>
              </a:spcBef>
            </a:pPr>
            <a:r>
              <a:rPr lang="en-US" dirty="0" smtClean="0"/>
              <a:t>Working with regions </a:t>
            </a:r>
            <a:r>
              <a:rPr lang="en-US" dirty="0"/>
              <a:t>to refine management </a:t>
            </a:r>
            <a:r>
              <a:rPr lang="en-US" dirty="0" smtClean="0"/>
              <a:t>actions, build </a:t>
            </a:r>
            <a:r>
              <a:rPr lang="en-US" dirty="0"/>
              <a:t>portfolios </a:t>
            </a:r>
            <a:r>
              <a:rPr lang="en-US" dirty="0" smtClean="0"/>
              <a:t>to accomplish CVFPP goals and intended outcomes</a:t>
            </a:r>
          </a:p>
          <a:p>
            <a:pPr>
              <a:lnSpc>
                <a:spcPct val="120000"/>
              </a:lnSpc>
              <a:spcBef>
                <a:spcPts val="0"/>
              </a:spcBef>
            </a:pPr>
            <a:endParaRPr lang="en-US" dirty="0"/>
          </a:p>
          <a:p>
            <a:pPr>
              <a:lnSpc>
                <a:spcPct val="120000"/>
              </a:lnSpc>
              <a:spcBef>
                <a:spcPts val="0"/>
              </a:spcBef>
            </a:pPr>
            <a:r>
              <a:rPr lang="en-US" dirty="0" smtClean="0"/>
              <a:t>Taking advantage </a:t>
            </a:r>
            <a:r>
              <a:rPr lang="en-US" dirty="0"/>
              <a:t>of the regions’ hard </a:t>
            </a:r>
            <a:r>
              <a:rPr lang="en-US" dirty="0" smtClean="0"/>
              <a:t>work</a:t>
            </a:r>
          </a:p>
          <a:p>
            <a:pPr lvl="1">
              <a:lnSpc>
                <a:spcPct val="120000"/>
              </a:lnSpc>
              <a:spcBef>
                <a:spcPts val="0"/>
              </a:spcBef>
            </a:pPr>
            <a:r>
              <a:rPr lang="en-US" dirty="0" smtClean="0"/>
              <a:t>Will be </a:t>
            </a:r>
            <a:r>
              <a:rPr lang="en-US" dirty="0"/>
              <a:t>reflected in </a:t>
            </a:r>
            <a:r>
              <a:rPr lang="en-US" dirty="0" smtClean="0"/>
              <a:t>2017 </a:t>
            </a:r>
            <a:r>
              <a:rPr lang="en-US" dirty="0"/>
              <a:t>CVFPP </a:t>
            </a:r>
            <a:r>
              <a:rPr lang="en-US" dirty="0" smtClean="0"/>
              <a:t>Update</a:t>
            </a:r>
          </a:p>
          <a:p>
            <a:pPr lvl="1">
              <a:lnSpc>
                <a:spcPct val="120000"/>
              </a:lnSpc>
              <a:spcBef>
                <a:spcPts val="0"/>
              </a:spcBef>
            </a:pPr>
            <a:r>
              <a:rPr lang="en-US" dirty="0" smtClean="0"/>
              <a:t>Shaping how </a:t>
            </a:r>
            <a:r>
              <a:rPr lang="en-US" dirty="0"/>
              <a:t>the State articulates </a:t>
            </a:r>
            <a:r>
              <a:rPr lang="en-US" dirty="0" smtClean="0"/>
              <a:t>value </a:t>
            </a:r>
            <a:r>
              <a:rPr lang="en-US" dirty="0"/>
              <a:t>of </a:t>
            </a:r>
            <a:r>
              <a:rPr lang="en-US" dirty="0" smtClean="0"/>
              <a:t>collective </a:t>
            </a:r>
            <a:r>
              <a:rPr lang="en-US" dirty="0"/>
              <a:t>investments and </a:t>
            </a:r>
            <a:r>
              <a:rPr lang="en-US" dirty="0" smtClean="0"/>
              <a:t>need </a:t>
            </a:r>
            <a:r>
              <a:rPr lang="en-US" dirty="0"/>
              <a:t>for sustainable funding </a:t>
            </a:r>
            <a:r>
              <a:rPr lang="en-US" dirty="0" smtClean="0"/>
              <a:t>solutions</a:t>
            </a:r>
            <a:endParaRPr lang="en-US" dirty="0"/>
          </a:p>
        </p:txBody>
      </p:sp>
      <p:sp>
        <p:nvSpPr>
          <p:cNvPr id="3" name="Title 2"/>
          <p:cNvSpPr>
            <a:spLocks noGrp="1"/>
          </p:cNvSpPr>
          <p:nvPr>
            <p:ph type="title"/>
          </p:nvPr>
        </p:nvSpPr>
        <p:spPr/>
        <p:txBody>
          <a:bodyPr>
            <a:normAutofit fontScale="90000"/>
          </a:bodyPr>
          <a:lstStyle/>
          <a:p>
            <a:r>
              <a:rPr lang="en-US" dirty="0"/>
              <a:t>Regional Flood Management Plan Integration</a:t>
            </a:r>
          </a:p>
        </p:txBody>
      </p:sp>
      <p:sp>
        <p:nvSpPr>
          <p:cNvPr id="4" name="Slide Number Placeholder 3"/>
          <p:cNvSpPr>
            <a:spLocks noGrp="1"/>
          </p:cNvSpPr>
          <p:nvPr>
            <p:ph type="sldNum" sz="quarter" idx="10"/>
          </p:nvPr>
        </p:nvSpPr>
        <p:spPr/>
        <p:txBody>
          <a:bodyPr/>
          <a:lstStyle/>
          <a:p>
            <a:fld id="{53118C29-F72A-416D-BCF4-44C284D9B05F}" type="slidenum">
              <a:rPr lang="en-US" smtClean="0"/>
              <a:t>22</a:t>
            </a:fld>
            <a:endParaRPr lang="en-US" dirty="0"/>
          </a:p>
        </p:txBody>
      </p:sp>
    </p:spTree>
    <p:extLst>
      <p:ext uri="{BB962C8B-B14F-4D97-AF65-F5344CB8AC3E}">
        <p14:creationId xmlns:p14="http://schemas.microsoft.com/office/powerpoint/2010/main" val="2225890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37623" y="241511"/>
            <a:ext cx="7831647" cy="12069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ts val="1200"/>
              </a:spcAft>
              <a:defRPr lang="en-US" sz="4400" b="1" kern="1200">
                <a:solidFill>
                  <a:srgbClr val="FFFFFF"/>
                </a:solidFill>
                <a:effectLst/>
                <a:latin typeface="+mj-lt"/>
                <a:ea typeface="+mj-ea"/>
                <a:cs typeface="Tahoma" pitchFamily="34" charset="0"/>
              </a:defRPr>
            </a:lvl1pPr>
            <a:lvl2pPr algn="ctr" rtl="0" eaLnBrk="0" fontAlgn="base" hangingPunct="0">
              <a:spcBef>
                <a:spcPct val="0"/>
              </a:spcBef>
              <a:spcAft>
                <a:spcPct val="0"/>
              </a:spcAft>
              <a:defRPr sz="4400" b="1">
                <a:solidFill>
                  <a:srgbClr val="215352"/>
                </a:solidFill>
                <a:latin typeface="Calibri" pitchFamily="34" charset="0"/>
                <a:cs typeface="Tahoma" charset="0"/>
              </a:defRPr>
            </a:lvl2pPr>
            <a:lvl3pPr algn="ctr" rtl="0" eaLnBrk="0" fontAlgn="base" hangingPunct="0">
              <a:spcBef>
                <a:spcPct val="0"/>
              </a:spcBef>
              <a:spcAft>
                <a:spcPct val="0"/>
              </a:spcAft>
              <a:defRPr sz="4400" b="1">
                <a:solidFill>
                  <a:srgbClr val="215352"/>
                </a:solidFill>
                <a:latin typeface="Calibri" pitchFamily="34" charset="0"/>
                <a:cs typeface="Tahoma" charset="0"/>
              </a:defRPr>
            </a:lvl3pPr>
            <a:lvl4pPr algn="ctr" rtl="0" eaLnBrk="0" fontAlgn="base" hangingPunct="0">
              <a:spcBef>
                <a:spcPct val="0"/>
              </a:spcBef>
              <a:spcAft>
                <a:spcPct val="0"/>
              </a:spcAft>
              <a:defRPr sz="4400" b="1">
                <a:solidFill>
                  <a:srgbClr val="215352"/>
                </a:solidFill>
                <a:latin typeface="Calibri" pitchFamily="34" charset="0"/>
                <a:cs typeface="Tahoma" charset="0"/>
              </a:defRPr>
            </a:lvl4pPr>
            <a:lvl5pPr algn="ctr" rtl="0" eaLnBrk="0" fontAlgn="base" hangingPunct="0">
              <a:spcBef>
                <a:spcPct val="0"/>
              </a:spcBef>
              <a:spcAft>
                <a:spcPct val="0"/>
              </a:spcAft>
              <a:defRPr sz="4400" b="1">
                <a:solidFill>
                  <a:srgbClr val="215352"/>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a:lstStyle>
          <a:p>
            <a:pPr lvl="0"/>
            <a:r>
              <a:rPr lang="en-US" sz="4000" b="0" dirty="0">
                <a:solidFill>
                  <a:schemeClr val="bg1"/>
                </a:solidFill>
                <a:latin typeface="Arial" panose="020B0604020202020204" pitchFamily="34" charset="0"/>
                <a:cs typeface="Arial" panose="020B0604020202020204" pitchFamily="34" charset="0"/>
              </a:rPr>
              <a:t>Central Valley Flood Protection Board Update</a:t>
            </a:r>
          </a:p>
        </p:txBody>
      </p:sp>
      <p:sp>
        <p:nvSpPr>
          <p:cNvPr id="3" name="Subtitle 1"/>
          <p:cNvSpPr txBox="1">
            <a:spLocks/>
          </p:cNvSpPr>
          <p:nvPr/>
        </p:nvSpPr>
        <p:spPr bwMode="auto">
          <a:xfrm>
            <a:off x="660400" y="2532336"/>
            <a:ext cx="7608870" cy="21366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477F80"/>
              </a:buClr>
              <a:buFont typeface="Arial"/>
              <a:buNone/>
              <a:defRPr lang="en-US" sz="2800" kern="1200">
                <a:solidFill>
                  <a:schemeClr val="tx1">
                    <a:tint val="75000"/>
                  </a:schemeClr>
                </a:solidFill>
                <a:latin typeface="+mn-lt"/>
                <a:ea typeface="+mn-ea"/>
                <a:cs typeface="Tahoma" pitchFamily="34" charset="0"/>
              </a:defRPr>
            </a:lvl1pPr>
            <a:lvl2pPr marL="457200" indent="0" algn="ctr" rtl="0" eaLnBrk="0" fontAlgn="base" hangingPunct="0">
              <a:spcBef>
                <a:spcPct val="20000"/>
              </a:spcBef>
              <a:spcAft>
                <a:spcPct val="0"/>
              </a:spcAft>
              <a:buClr>
                <a:srgbClr val="477F80"/>
              </a:buClr>
              <a:buFont typeface="Lucida Grande"/>
              <a:buNone/>
              <a:defRPr lang="en-US" sz="2600" kern="1200">
                <a:solidFill>
                  <a:schemeClr val="tx1">
                    <a:tint val="75000"/>
                  </a:schemeClr>
                </a:solidFill>
                <a:latin typeface="+mn-lt"/>
                <a:ea typeface="+mn-ea"/>
                <a:cs typeface="Tahoma" pitchFamily="34" charset="0"/>
              </a:defRPr>
            </a:lvl2pPr>
            <a:lvl3pPr marL="914400" indent="0" algn="ctr" rtl="0" eaLnBrk="0" fontAlgn="base" hangingPunct="0">
              <a:spcBef>
                <a:spcPct val="20000"/>
              </a:spcBef>
              <a:spcAft>
                <a:spcPct val="0"/>
              </a:spcAft>
              <a:buClrTx/>
              <a:buFont typeface="Lucida Grande"/>
              <a:buNone/>
              <a:defRPr lang="en-US" sz="2400" kern="1200">
                <a:solidFill>
                  <a:schemeClr val="tx1">
                    <a:tint val="75000"/>
                  </a:schemeClr>
                </a:solidFill>
                <a:latin typeface="+mn-lt"/>
                <a:ea typeface="+mn-ea"/>
                <a:cs typeface="Tahoma" pitchFamily="34" charset="0"/>
              </a:defRPr>
            </a:lvl3pPr>
            <a:lvl4pPr marL="1371600" indent="0" algn="ctr" rtl="0" eaLnBrk="0" fontAlgn="base" hangingPunct="0">
              <a:spcBef>
                <a:spcPct val="20000"/>
              </a:spcBef>
              <a:spcAft>
                <a:spcPct val="0"/>
              </a:spcAft>
              <a:buClr>
                <a:schemeClr val="bg1"/>
              </a:buClr>
              <a:buSzPct val="50000"/>
              <a:buFont typeface="Lucida Grande"/>
              <a:buNone/>
              <a:defRPr lang="en-US" sz="2000" kern="1200">
                <a:solidFill>
                  <a:schemeClr val="tx1">
                    <a:tint val="75000"/>
                  </a:schemeClr>
                </a:solidFill>
                <a:latin typeface="+mn-lt"/>
                <a:ea typeface="+mn-ea"/>
                <a:cs typeface="Tahoma" pitchFamily="34" charset="0"/>
              </a:defRPr>
            </a:lvl4pPr>
            <a:lvl5pPr marL="1828800" indent="0" algn="ctr" rtl="0" eaLnBrk="0" fontAlgn="base" hangingPunct="0">
              <a:spcBef>
                <a:spcPct val="20000"/>
              </a:spcBef>
              <a:spcAft>
                <a:spcPct val="0"/>
              </a:spcAft>
              <a:buClrTx/>
              <a:buSzPct val="50000"/>
              <a:buFont typeface="Lucida Grande"/>
              <a:buNone/>
              <a:defRPr lang="en-US" sz="1800" i="0" kern="1200">
                <a:solidFill>
                  <a:schemeClr val="tx1">
                    <a:tint val="75000"/>
                  </a:schemeClr>
                </a:solidFill>
                <a:latin typeface="+mn-lt"/>
                <a:ea typeface="+mn-ea"/>
                <a:cs typeface="Tahom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477F80"/>
              </a:buClr>
              <a:buSzTx/>
              <a:buFont typeface="Arial"/>
              <a:buNone/>
              <a:tabLst/>
              <a:defRPr/>
            </a:pPr>
            <a:r>
              <a:rPr lang="en-US" sz="2200" dirty="0">
                <a:solidFill>
                  <a:schemeClr val="accent1"/>
                </a:solidFill>
                <a:latin typeface="Arial" panose="020B0604020202020204" pitchFamily="34" charset="0"/>
                <a:cs typeface="Arial" panose="020B0604020202020204" pitchFamily="34" charset="0"/>
              </a:rPr>
              <a:t>Presented by: </a:t>
            </a:r>
          </a:p>
          <a:p>
            <a:pPr marL="0" marR="0" lvl="0" indent="0" algn="l" defTabSz="914400" rtl="0" eaLnBrk="0" fontAlgn="base" latinLnBrk="0" hangingPunct="0">
              <a:lnSpc>
                <a:spcPct val="100000"/>
              </a:lnSpc>
              <a:spcBef>
                <a:spcPct val="20000"/>
              </a:spcBef>
              <a:spcAft>
                <a:spcPct val="0"/>
              </a:spcAft>
              <a:buClr>
                <a:srgbClr val="477F80"/>
              </a:buClr>
              <a:buSzTx/>
              <a:buFont typeface="Arial"/>
              <a:buNone/>
              <a:tabLst/>
              <a:defRPr/>
            </a:pPr>
            <a:r>
              <a:rPr lang="en-US" sz="2200" dirty="0" smtClean="0">
                <a:solidFill>
                  <a:schemeClr val="accent1"/>
                </a:solidFill>
                <a:latin typeface="Arial" panose="020B0604020202020204" pitchFamily="34" charset="0"/>
                <a:cs typeface="Arial" panose="020B0604020202020204" pitchFamily="34" charset="0"/>
              </a:rPr>
              <a:t>Michael Mierzwa, P.E.</a:t>
            </a:r>
            <a:endParaRPr lang="en-US" sz="2200" dirty="0">
              <a:solidFill>
                <a:schemeClr val="accent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477F80"/>
              </a:buClr>
              <a:buSzTx/>
              <a:buFont typeface="Arial"/>
              <a:buNone/>
              <a:tabLst/>
              <a:defRPr/>
            </a:pPr>
            <a:r>
              <a:rPr lang="en-US" sz="2200" dirty="0" smtClean="0">
                <a:solidFill>
                  <a:schemeClr val="accent1"/>
                </a:solidFill>
                <a:latin typeface="Arial" panose="020B0604020202020204" pitchFamily="34" charset="0"/>
                <a:cs typeface="Arial" panose="020B0604020202020204" pitchFamily="34" charset="0"/>
              </a:rPr>
              <a:t>Michael.Mierzwa@water.ca.gov</a:t>
            </a:r>
            <a:endParaRPr lang="en-US" sz="2200" dirty="0">
              <a:solidFill>
                <a:schemeClr val="accent1"/>
              </a:solidFill>
              <a:latin typeface="Arial" panose="020B0604020202020204" pitchFamily="34" charset="0"/>
              <a:cs typeface="Arial" panose="020B0604020202020204" pitchFamily="34" charset="0"/>
            </a:endParaRPr>
          </a:p>
          <a:p>
            <a:pPr lvl="0">
              <a:defRPr/>
            </a:pPr>
            <a:r>
              <a:rPr lang="en-US" sz="2200" dirty="0">
                <a:solidFill>
                  <a:schemeClr val="accent1"/>
                </a:solidFill>
                <a:latin typeface="Arial" panose="020B0604020202020204" pitchFamily="34" charset="0"/>
                <a:cs typeface="Arial" panose="020B0604020202020204" pitchFamily="34" charset="0"/>
              </a:rPr>
              <a:t>Lead Flood Management </a:t>
            </a:r>
            <a:r>
              <a:rPr lang="en-US" sz="2200" dirty="0" smtClean="0">
                <a:solidFill>
                  <a:schemeClr val="accent1"/>
                </a:solidFill>
                <a:latin typeface="Arial" panose="020B0604020202020204" pitchFamily="34" charset="0"/>
                <a:cs typeface="Arial" panose="020B0604020202020204" pitchFamily="34" charset="0"/>
              </a:rPr>
              <a:t>Planner</a:t>
            </a:r>
          </a:p>
          <a:p>
            <a:pPr lvl="0">
              <a:defRPr/>
            </a:pPr>
            <a:r>
              <a:rPr lang="en-US" sz="2200" dirty="0" smtClean="0">
                <a:solidFill>
                  <a:schemeClr val="accent1"/>
                </a:solidFill>
                <a:latin typeface="Arial" panose="020B0604020202020204" pitchFamily="34" charset="0"/>
                <a:cs typeface="Arial" panose="020B0604020202020204" pitchFamily="34" charset="0"/>
              </a:rPr>
              <a:t>California </a:t>
            </a:r>
            <a:r>
              <a:rPr lang="en-US" sz="2200" dirty="0">
                <a:solidFill>
                  <a:schemeClr val="accent1"/>
                </a:solidFill>
                <a:latin typeface="Arial" panose="020B0604020202020204" pitchFamily="34" charset="0"/>
                <a:cs typeface="Arial" panose="020B0604020202020204" pitchFamily="34" charset="0"/>
              </a:rPr>
              <a:t>Department of Water Resources</a:t>
            </a:r>
          </a:p>
        </p:txBody>
      </p:sp>
      <p:sp>
        <p:nvSpPr>
          <p:cNvPr id="2" name="TextBox 1"/>
          <p:cNvSpPr txBox="1"/>
          <p:nvPr/>
        </p:nvSpPr>
        <p:spPr>
          <a:xfrm>
            <a:off x="670715" y="1828800"/>
            <a:ext cx="5069542" cy="430887"/>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August 28, 2015</a:t>
            </a:r>
            <a:endParaRPr lang="en-US" sz="22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53118C29-F72A-416D-BCF4-44C284D9B05F}" type="slidenum">
              <a:rPr lang="en-US" smtClean="0"/>
              <a:t>23</a:t>
            </a:fld>
            <a:endParaRPr lang="en-US" dirty="0"/>
          </a:p>
        </p:txBody>
      </p:sp>
    </p:spTree>
    <p:extLst>
      <p:ext uri="{BB962C8B-B14F-4D97-AF65-F5344CB8AC3E}">
        <p14:creationId xmlns:p14="http://schemas.microsoft.com/office/powerpoint/2010/main" val="2371981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Where We’ve Been</a:t>
            </a:r>
            <a:endParaRPr lang="en-US" dirty="0">
              <a:solidFill>
                <a:srgbClr val="FF0000"/>
              </a:solidFill>
            </a:endParaRPr>
          </a:p>
        </p:txBody>
      </p:sp>
      <p:sp>
        <p:nvSpPr>
          <p:cNvPr id="5" name="Text Placeholder 4"/>
          <p:cNvSpPr>
            <a:spLocks noGrp="1"/>
          </p:cNvSpPr>
          <p:nvPr>
            <p:ph type="body" sz="quarter" idx="10"/>
          </p:nvPr>
        </p:nvSpPr>
        <p:spPr/>
        <p:txBody>
          <a:bodyPr/>
          <a:lstStyle/>
          <a:p>
            <a:r>
              <a:rPr lang="en-US" dirty="0"/>
              <a:t>CVFPP Public Workshop Summary</a:t>
            </a:r>
          </a:p>
          <a:p>
            <a:endParaRPr lang="en-US" dirty="0"/>
          </a:p>
        </p:txBody>
      </p:sp>
      <p:sp>
        <p:nvSpPr>
          <p:cNvPr id="4" name="Slide Number Placeholder 3"/>
          <p:cNvSpPr>
            <a:spLocks noGrp="1"/>
          </p:cNvSpPr>
          <p:nvPr>
            <p:ph type="sldNum" sz="quarter" idx="11"/>
          </p:nvPr>
        </p:nvSpPr>
        <p:spPr/>
        <p:txBody>
          <a:bodyPr/>
          <a:lstStyle/>
          <a:p>
            <a:fld id="{53118C29-F72A-416D-BCF4-44C284D9B05F}" type="slidenum">
              <a:rPr lang="en-US" smtClean="0"/>
              <a:t>3</a:t>
            </a:fld>
            <a:endParaRPr lang="en-US" dirty="0"/>
          </a:p>
        </p:txBody>
      </p:sp>
    </p:spTree>
    <p:extLst>
      <p:ext uri="{BB962C8B-B14F-4D97-AF65-F5344CB8AC3E}">
        <p14:creationId xmlns:p14="http://schemas.microsoft.com/office/powerpoint/2010/main" val="4191448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t>CVFPP Public Workshop Summary</a:t>
            </a:r>
          </a:p>
        </p:txBody>
      </p:sp>
      <p:sp>
        <p:nvSpPr>
          <p:cNvPr id="5" name="Slide Number Placeholder 4"/>
          <p:cNvSpPr>
            <a:spLocks noGrp="1"/>
          </p:cNvSpPr>
          <p:nvPr>
            <p:ph type="sldNum" sz="quarter" idx="10"/>
          </p:nvPr>
        </p:nvSpPr>
        <p:spPr/>
        <p:txBody>
          <a:bodyPr/>
          <a:lstStyle/>
          <a:p>
            <a:fld id="{53118C29-F72A-416D-BCF4-44C284D9B05F}" type="slidenum">
              <a:rPr lang="en-US" smtClean="0">
                <a:solidFill>
                  <a:srgbClr val="2B494E">
                    <a:tint val="75000"/>
                  </a:srgbClr>
                </a:solidFill>
              </a:rPr>
              <a:pPr/>
              <a:t>4</a:t>
            </a:fld>
            <a:endParaRPr lang="en-US" dirty="0">
              <a:solidFill>
                <a:srgbClr val="2B494E">
                  <a:tint val="75000"/>
                </a:srgbClr>
              </a:solidFill>
            </a:endParaRPr>
          </a:p>
        </p:txBody>
      </p:sp>
      <p:sp>
        <p:nvSpPr>
          <p:cNvPr id="6" name="Rectangle 5"/>
          <p:cNvSpPr/>
          <p:nvPr/>
        </p:nvSpPr>
        <p:spPr>
          <a:xfrm>
            <a:off x="300983" y="1544992"/>
            <a:ext cx="8054669" cy="4555093"/>
          </a:xfrm>
          <a:prstGeom prst="rect">
            <a:avLst/>
          </a:prstGeom>
        </p:spPr>
        <p:txBody>
          <a:bodyPr wrap="square">
            <a:spAutoFit/>
          </a:bodyPr>
          <a:lstStyle/>
          <a:p>
            <a:pPr marL="457200" indent="-457200">
              <a:buClr>
                <a:schemeClr val="tx1"/>
              </a:buClr>
              <a:buFont typeface="Arial" panose="020B0604020202020204" pitchFamily="34" charset="0"/>
              <a:buChar char="•"/>
            </a:pPr>
            <a:r>
              <a:rPr lang="en-US" sz="2800" dirty="0" smtClean="0">
                <a:solidFill>
                  <a:schemeClr val="accent1"/>
                </a:solidFill>
                <a:latin typeface="Arial" panose="020B0604020202020204" pitchFamily="34" charset="0"/>
                <a:cs typeface="Arial" panose="020B0604020202020204" pitchFamily="34" charset="0"/>
              </a:rPr>
              <a:t>Key comments</a:t>
            </a:r>
          </a:p>
          <a:p>
            <a:pPr>
              <a:buClr>
                <a:schemeClr val="tx1"/>
              </a:buClr>
            </a:pPr>
            <a:endParaRPr lang="en-US" sz="2800" dirty="0" smtClean="0">
              <a:solidFill>
                <a:schemeClr val="accent1"/>
              </a:solidFill>
              <a:latin typeface="Arial" panose="020B0604020202020204" pitchFamily="34" charset="0"/>
              <a:cs typeface="Arial" panose="020B0604020202020204" pitchFamily="34" charset="0"/>
            </a:endParaRPr>
          </a:p>
          <a:p>
            <a:pPr>
              <a:buClr>
                <a:schemeClr val="tx1"/>
              </a:buClr>
            </a:pPr>
            <a:endParaRPr lang="en-US" sz="1400" dirty="0" smtClean="0">
              <a:solidFill>
                <a:schemeClr val="accent1"/>
              </a:solidFill>
              <a:latin typeface="Arial" panose="020B0604020202020204" pitchFamily="34" charset="0"/>
              <a:cs typeface="Arial" panose="020B0604020202020204" pitchFamily="34" charset="0"/>
            </a:endParaRPr>
          </a:p>
          <a:p>
            <a:pPr marL="457200" indent="-457200">
              <a:buClr>
                <a:schemeClr val="tx1"/>
              </a:buClr>
              <a:buFont typeface="Arial" panose="020B0604020202020204" pitchFamily="34" charset="0"/>
              <a:buChar char="•"/>
            </a:pPr>
            <a:r>
              <a:rPr lang="en-US" sz="2800" dirty="0" smtClean="0">
                <a:solidFill>
                  <a:schemeClr val="accent1"/>
                </a:solidFill>
                <a:latin typeface="Arial" panose="020B0604020202020204" pitchFamily="34" charset="0"/>
                <a:cs typeface="Arial" panose="020B0604020202020204" pitchFamily="34" charset="0"/>
              </a:rPr>
              <a:t>Workshop summary now available: 	</a:t>
            </a:r>
            <a:r>
              <a:rPr lang="en-US" sz="2800" dirty="0" smtClean="0">
                <a:solidFill>
                  <a:schemeClr val="accent1"/>
                </a:solidFill>
                <a:hlinkClick r:id="rId3"/>
              </a:rPr>
              <a:t>www.water.ca.gov/cvfmp</a:t>
            </a:r>
            <a:endParaRPr lang="en-US" sz="2800" dirty="0">
              <a:solidFill>
                <a:schemeClr val="accent1"/>
              </a:solidFill>
            </a:endParaRPr>
          </a:p>
          <a:p>
            <a:pPr marL="457200" indent="-457200">
              <a:buClr>
                <a:schemeClr val="tx1"/>
              </a:buClr>
              <a:buFont typeface="Arial" panose="020B0604020202020204" pitchFamily="34" charset="0"/>
              <a:buChar char="•"/>
            </a:pPr>
            <a:endParaRPr lang="en-US" sz="2800" b="1" dirty="0" smtClean="0">
              <a:solidFill>
                <a:schemeClr val="accent1"/>
              </a:solidFill>
            </a:endParaRPr>
          </a:p>
          <a:p>
            <a:pPr marL="457200" indent="-457200">
              <a:buClr>
                <a:schemeClr val="tx1"/>
              </a:buClr>
              <a:buFont typeface="Arial" panose="020B0604020202020204" pitchFamily="34" charset="0"/>
              <a:buChar char="•"/>
            </a:pPr>
            <a:r>
              <a:rPr lang="en-US" sz="2800" dirty="0">
                <a:solidFill>
                  <a:schemeClr val="accent1"/>
                </a:solidFill>
                <a:latin typeface="Arial" panose="020B0604020202020204" pitchFamily="34" charset="0"/>
                <a:cs typeface="Arial" panose="020B0604020202020204" pitchFamily="34" charset="0"/>
              </a:rPr>
              <a:t>Review </a:t>
            </a:r>
            <a:r>
              <a:rPr lang="en-US" sz="2800" dirty="0" smtClean="0">
                <a:solidFill>
                  <a:schemeClr val="accent1"/>
                </a:solidFill>
                <a:latin typeface="Arial" panose="020B0604020202020204" pitchFamily="34" charset="0"/>
                <a:cs typeface="Arial" panose="020B0604020202020204" pitchFamily="34" charset="0"/>
              </a:rPr>
              <a:t>past </a:t>
            </a:r>
            <a:r>
              <a:rPr lang="en-US" sz="2800" dirty="0">
                <a:solidFill>
                  <a:schemeClr val="accent1"/>
                </a:solidFill>
                <a:latin typeface="Arial" panose="020B0604020202020204" pitchFamily="34" charset="0"/>
                <a:cs typeface="Arial" panose="020B0604020202020204" pitchFamily="34" charset="0"/>
              </a:rPr>
              <a:t>p</a:t>
            </a:r>
            <a:r>
              <a:rPr lang="en-US" sz="2800" dirty="0" smtClean="0">
                <a:solidFill>
                  <a:schemeClr val="accent1"/>
                </a:solidFill>
                <a:latin typeface="Arial" panose="020B0604020202020204" pitchFamily="34" charset="0"/>
                <a:cs typeface="Arial" panose="020B0604020202020204" pitchFamily="34" charset="0"/>
              </a:rPr>
              <a:t>resentations:</a:t>
            </a:r>
          </a:p>
          <a:p>
            <a:pPr>
              <a:buClr>
                <a:schemeClr val="tx1"/>
              </a:buClr>
            </a:pPr>
            <a:r>
              <a:rPr lang="en-US" sz="2800" dirty="0">
                <a:solidFill>
                  <a:schemeClr val="accent1"/>
                </a:solidFill>
                <a:latin typeface="Arial" panose="020B0604020202020204" pitchFamily="34" charset="0"/>
                <a:cs typeface="Arial" panose="020B0604020202020204" pitchFamily="34" charset="0"/>
              </a:rPr>
              <a:t>	</a:t>
            </a:r>
            <a:r>
              <a:rPr lang="en-US" sz="2800" dirty="0" smtClean="0">
                <a:solidFill>
                  <a:schemeClr val="accent1"/>
                </a:solidFill>
                <a:hlinkClick r:id="rId4"/>
              </a:rPr>
              <a:t>www.water.ca.gov/cvfmp/meetings</a:t>
            </a:r>
            <a:endParaRPr lang="en-US" sz="2800" dirty="0" smtClean="0">
              <a:solidFill>
                <a:schemeClr val="accent1"/>
              </a:solidFill>
            </a:endParaRPr>
          </a:p>
          <a:p>
            <a:pPr>
              <a:buClr>
                <a:schemeClr val="tx1"/>
              </a:buClr>
            </a:pPr>
            <a:endParaRPr lang="en-US" sz="2800" dirty="0">
              <a:solidFill>
                <a:schemeClr val="accent1"/>
              </a:solidFill>
            </a:endParaRPr>
          </a:p>
          <a:p>
            <a:pPr>
              <a:buClr>
                <a:schemeClr val="tx1"/>
              </a:buClr>
            </a:pPr>
            <a:endParaRPr lang="en-US" sz="2800" dirty="0">
              <a:solidFill>
                <a:schemeClr val="accent1"/>
              </a:solidFill>
              <a:latin typeface="Arial" panose="020B0604020202020204" pitchFamily="34" charset="0"/>
              <a:cs typeface="Arial" panose="020B0604020202020204" pitchFamily="34" charset="0"/>
            </a:endParaRPr>
          </a:p>
          <a:p>
            <a:pPr lvl="1">
              <a:buClr>
                <a:schemeClr val="tx1"/>
              </a:buClr>
            </a:pPr>
            <a:endParaRPr lang="en-US" sz="24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890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Where We Are</a:t>
            </a:r>
            <a:endParaRPr lang="en-US" dirty="0">
              <a:solidFill>
                <a:srgbClr val="FF0000"/>
              </a:solidFill>
            </a:endParaRPr>
          </a:p>
        </p:txBody>
      </p:sp>
      <p:sp>
        <p:nvSpPr>
          <p:cNvPr id="5" name="Text Placeholder 4"/>
          <p:cNvSpPr>
            <a:spLocks noGrp="1"/>
          </p:cNvSpPr>
          <p:nvPr>
            <p:ph type="body" sz="quarter" idx="10"/>
          </p:nvPr>
        </p:nvSpPr>
        <p:spPr/>
        <p:txBody>
          <a:bodyPr>
            <a:normAutofit lnSpcReduction="10000"/>
          </a:bodyPr>
          <a:lstStyle/>
          <a:p>
            <a:r>
              <a:rPr lang="en-US" dirty="0"/>
              <a:t>Hydrologic Variability /</a:t>
            </a:r>
            <a:br>
              <a:rPr lang="en-US" dirty="0"/>
            </a:br>
            <a:r>
              <a:rPr lang="en-US" dirty="0"/>
              <a:t>Climate Change Considerations for 2017 CVFPP Update</a:t>
            </a:r>
          </a:p>
        </p:txBody>
      </p:sp>
      <p:sp>
        <p:nvSpPr>
          <p:cNvPr id="4" name="Slide Number Placeholder 3"/>
          <p:cNvSpPr>
            <a:spLocks noGrp="1"/>
          </p:cNvSpPr>
          <p:nvPr>
            <p:ph type="sldNum" sz="quarter" idx="11"/>
          </p:nvPr>
        </p:nvSpPr>
        <p:spPr/>
        <p:txBody>
          <a:bodyPr/>
          <a:lstStyle/>
          <a:p>
            <a:fld id="{53118C29-F72A-416D-BCF4-44C284D9B05F}" type="slidenum">
              <a:rPr lang="en-US" smtClean="0"/>
              <a:t>5</a:t>
            </a:fld>
            <a:endParaRPr lang="en-US" dirty="0"/>
          </a:p>
        </p:txBody>
      </p:sp>
    </p:spTree>
    <p:extLst>
      <p:ext uri="{BB962C8B-B14F-4D97-AF65-F5344CB8AC3E}">
        <p14:creationId xmlns:p14="http://schemas.microsoft.com/office/powerpoint/2010/main" val="706853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Hydrologic Variability Considerations</a:t>
            </a:r>
            <a:endParaRPr lang="en-US" dirty="0"/>
          </a:p>
        </p:txBody>
      </p:sp>
      <p:sp>
        <p:nvSpPr>
          <p:cNvPr id="4" name="Slide Number Placeholder 3"/>
          <p:cNvSpPr>
            <a:spLocks noGrp="1"/>
          </p:cNvSpPr>
          <p:nvPr>
            <p:ph type="sldNum" sz="quarter" idx="10"/>
          </p:nvPr>
        </p:nvSpPr>
        <p:spPr/>
        <p:txBody>
          <a:bodyPr/>
          <a:lstStyle/>
          <a:p>
            <a:fld id="{53118C29-F72A-416D-BCF4-44C284D9B05F}" type="slidenum">
              <a:rPr lang="en-US" smtClean="0"/>
              <a:t>6</a:t>
            </a:fld>
            <a:endParaRPr lang="en-US" dirty="0"/>
          </a:p>
        </p:txBody>
      </p:sp>
      <p:pic>
        <p:nvPicPr>
          <p:cNvPr id="5"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980" r="6653"/>
          <a:stretch/>
        </p:blipFill>
        <p:spPr>
          <a:xfrm>
            <a:off x="300983" y="1385988"/>
            <a:ext cx="8624428" cy="4551674"/>
          </a:xfrm>
        </p:spPr>
      </p:pic>
    </p:spTree>
    <p:extLst>
      <p:ext uri="{BB962C8B-B14F-4D97-AF65-F5344CB8AC3E}">
        <p14:creationId xmlns:p14="http://schemas.microsoft.com/office/powerpoint/2010/main" val="4090290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Hydrologic Variability Considerations: American River Example</a:t>
            </a:r>
            <a:endParaRPr lang="en-US" dirty="0"/>
          </a:p>
        </p:txBody>
      </p:sp>
      <p:sp>
        <p:nvSpPr>
          <p:cNvPr id="4" name="Slide Number Placeholder 3"/>
          <p:cNvSpPr>
            <a:spLocks noGrp="1"/>
          </p:cNvSpPr>
          <p:nvPr>
            <p:ph type="sldNum" sz="quarter" idx="10"/>
          </p:nvPr>
        </p:nvSpPr>
        <p:spPr/>
        <p:txBody>
          <a:bodyPr/>
          <a:lstStyle/>
          <a:p>
            <a:fld id="{53118C29-F72A-416D-BCF4-44C284D9B05F}" type="slidenum">
              <a:rPr lang="en-US" smtClean="0"/>
              <a:t>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 y="1353561"/>
            <a:ext cx="9144000" cy="4482905"/>
          </a:xfrm>
          <a:prstGeom prst="rect">
            <a:avLst/>
          </a:prstGeom>
        </p:spPr>
      </p:pic>
      <p:sp>
        <p:nvSpPr>
          <p:cNvPr id="6" name="TextBox 5"/>
          <p:cNvSpPr txBox="1"/>
          <p:nvPr/>
        </p:nvSpPr>
        <p:spPr>
          <a:xfrm>
            <a:off x="4122821" y="5836466"/>
            <a:ext cx="2662990" cy="369332"/>
          </a:xfrm>
          <a:prstGeom prst="rect">
            <a:avLst/>
          </a:prstGeom>
          <a:noFill/>
        </p:spPr>
        <p:txBody>
          <a:bodyPr wrap="square" rtlCol="0">
            <a:spAutoFit/>
          </a:bodyPr>
          <a:lstStyle/>
          <a:p>
            <a:r>
              <a:rPr lang="en-US" b="1" dirty="0" smtClean="0">
                <a:solidFill>
                  <a:srgbClr val="000000"/>
                </a:solidFill>
              </a:rPr>
              <a:t>Water Year</a:t>
            </a:r>
            <a:endParaRPr lang="en-US" b="1" dirty="0">
              <a:solidFill>
                <a:srgbClr val="000000"/>
              </a:solidFill>
            </a:endParaRPr>
          </a:p>
        </p:txBody>
      </p:sp>
      <p:sp>
        <p:nvSpPr>
          <p:cNvPr id="8" name="TextBox 7"/>
          <p:cNvSpPr txBox="1"/>
          <p:nvPr/>
        </p:nvSpPr>
        <p:spPr>
          <a:xfrm>
            <a:off x="1926613" y="6383961"/>
            <a:ext cx="7055406" cy="369332"/>
          </a:xfrm>
          <a:prstGeom prst="rect">
            <a:avLst/>
          </a:prstGeom>
          <a:noFill/>
        </p:spPr>
        <p:txBody>
          <a:bodyPr wrap="square" rtlCol="0">
            <a:spAutoFit/>
          </a:bodyPr>
          <a:lstStyle/>
          <a:p>
            <a:r>
              <a:rPr lang="en-US" dirty="0" smtClean="0">
                <a:solidFill>
                  <a:srgbClr val="000000"/>
                </a:solidFill>
              </a:rPr>
              <a:t>Source: Sacramento and San Joaquin Comprehensive Study</a:t>
            </a:r>
            <a:endParaRPr lang="en-US" dirty="0">
              <a:solidFill>
                <a:srgbClr val="000000"/>
              </a:solidFill>
            </a:endParaRPr>
          </a:p>
        </p:txBody>
      </p:sp>
      <p:sp>
        <p:nvSpPr>
          <p:cNvPr id="7" name="TextBox 6"/>
          <p:cNvSpPr txBox="1"/>
          <p:nvPr/>
        </p:nvSpPr>
        <p:spPr>
          <a:xfrm>
            <a:off x="2919662" y="1203114"/>
            <a:ext cx="4106779" cy="430887"/>
          </a:xfrm>
          <a:prstGeom prst="rect">
            <a:avLst/>
          </a:prstGeom>
          <a:noFill/>
        </p:spPr>
        <p:txBody>
          <a:bodyPr wrap="square" rtlCol="0">
            <a:spAutoFit/>
          </a:bodyPr>
          <a:lstStyle/>
          <a:p>
            <a:r>
              <a:rPr lang="en-US" sz="2200" b="1" dirty="0" smtClean="0">
                <a:solidFill>
                  <a:srgbClr val="000000"/>
                </a:solidFill>
              </a:rPr>
              <a:t>American River at Fair Oaks</a:t>
            </a:r>
            <a:endParaRPr lang="en-US" sz="2200" b="1" dirty="0">
              <a:solidFill>
                <a:srgbClr val="000000"/>
              </a:solidFill>
            </a:endParaRPr>
          </a:p>
        </p:txBody>
      </p:sp>
    </p:spTree>
    <p:extLst>
      <p:ext uri="{BB962C8B-B14F-4D97-AF65-F5344CB8AC3E}">
        <p14:creationId xmlns:p14="http://schemas.microsoft.com/office/powerpoint/2010/main" val="571463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Importance of Sierra Nevada Range in CA Water Management</a:t>
            </a:r>
            <a:endParaRPr lang="en-US" dirty="0"/>
          </a:p>
        </p:txBody>
      </p:sp>
      <p:sp>
        <p:nvSpPr>
          <p:cNvPr id="4" name="Slide Number Placeholder 3"/>
          <p:cNvSpPr>
            <a:spLocks noGrp="1"/>
          </p:cNvSpPr>
          <p:nvPr>
            <p:ph type="sldNum" sz="quarter" idx="10"/>
          </p:nvPr>
        </p:nvSpPr>
        <p:spPr/>
        <p:txBody>
          <a:bodyPr/>
          <a:lstStyle/>
          <a:p>
            <a:fld id="{53118C29-F72A-416D-BCF4-44C284D9B05F}" type="slidenum">
              <a:rPr lang="en-US" smtClean="0"/>
              <a:t>8</a:t>
            </a:fld>
            <a:endParaRPr lang="en-US" dirty="0"/>
          </a:p>
        </p:txBody>
      </p:sp>
      <p:pic>
        <p:nvPicPr>
          <p:cNvPr id="6" name="Picture 6" descr="precipitation&amp;relief.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12474" y="1372679"/>
            <a:ext cx="3202011"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06" y="2203097"/>
            <a:ext cx="5829654" cy="311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067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015" y="2293004"/>
            <a:ext cx="8913146" cy="2924456"/>
          </a:xfrm>
        </p:spPr>
      </p:pic>
      <p:sp>
        <p:nvSpPr>
          <p:cNvPr id="3" name="Title 2"/>
          <p:cNvSpPr>
            <a:spLocks noGrp="1"/>
          </p:cNvSpPr>
          <p:nvPr>
            <p:ph type="title"/>
          </p:nvPr>
        </p:nvSpPr>
        <p:spPr/>
        <p:txBody>
          <a:bodyPr>
            <a:normAutofit fontScale="90000"/>
          </a:bodyPr>
          <a:lstStyle/>
          <a:p>
            <a:r>
              <a:rPr lang="en-US" dirty="0" smtClean="0"/>
              <a:t>How Temperature Increases Influence Storm Runoff Volumes</a:t>
            </a:r>
            <a:endParaRPr lang="en-US" dirty="0"/>
          </a:p>
        </p:txBody>
      </p:sp>
      <p:sp>
        <p:nvSpPr>
          <p:cNvPr id="4" name="Slide Number Placeholder 3"/>
          <p:cNvSpPr>
            <a:spLocks noGrp="1"/>
          </p:cNvSpPr>
          <p:nvPr>
            <p:ph type="sldNum" sz="quarter" idx="10"/>
          </p:nvPr>
        </p:nvSpPr>
        <p:spPr/>
        <p:txBody>
          <a:bodyPr/>
          <a:lstStyle/>
          <a:p>
            <a:fld id="{53118C29-F72A-416D-BCF4-44C284D9B05F}" type="slidenum">
              <a:rPr lang="en-US" smtClean="0"/>
              <a:t>9</a:t>
            </a:fld>
            <a:endParaRPr lang="en-US" dirty="0"/>
          </a:p>
        </p:txBody>
      </p:sp>
      <p:sp>
        <p:nvSpPr>
          <p:cNvPr id="6" name="TextBox 5"/>
          <p:cNvSpPr txBox="1"/>
          <p:nvPr/>
        </p:nvSpPr>
        <p:spPr>
          <a:xfrm>
            <a:off x="591659" y="5282006"/>
            <a:ext cx="3627415" cy="400110"/>
          </a:xfrm>
          <a:prstGeom prst="rect">
            <a:avLst/>
          </a:prstGeom>
          <a:noFill/>
        </p:spPr>
        <p:txBody>
          <a:bodyPr wrap="square" rtlCol="0">
            <a:spAutoFit/>
          </a:bodyPr>
          <a:lstStyle/>
          <a:p>
            <a:pPr algn="ctr"/>
            <a:r>
              <a:rPr lang="en-US" sz="2000" dirty="0" smtClean="0"/>
              <a:t>Existing Rain / Snow Trends</a:t>
            </a:r>
            <a:endParaRPr lang="en-US" sz="2000" dirty="0"/>
          </a:p>
        </p:txBody>
      </p:sp>
      <p:sp>
        <p:nvSpPr>
          <p:cNvPr id="7" name="TextBox 6"/>
          <p:cNvSpPr txBox="1"/>
          <p:nvPr/>
        </p:nvSpPr>
        <p:spPr>
          <a:xfrm>
            <a:off x="5004093" y="5273036"/>
            <a:ext cx="3238053" cy="400110"/>
          </a:xfrm>
          <a:prstGeom prst="rect">
            <a:avLst/>
          </a:prstGeom>
          <a:noFill/>
        </p:spPr>
        <p:txBody>
          <a:bodyPr wrap="square" rtlCol="0">
            <a:spAutoFit/>
          </a:bodyPr>
          <a:lstStyle/>
          <a:p>
            <a:pPr algn="ctr"/>
            <a:r>
              <a:rPr lang="en-US" sz="2000" dirty="0" smtClean="0"/>
              <a:t>Future Rain / Snow Trends</a:t>
            </a:r>
            <a:endParaRPr lang="en-US" sz="2000" dirty="0"/>
          </a:p>
        </p:txBody>
      </p:sp>
      <p:sp>
        <p:nvSpPr>
          <p:cNvPr id="8" name="TextBox 7"/>
          <p:cNvSpPr txBox="1"/>
          <p:nvPr/>
        </p:nvSpPr>
        <p:spPr>
          <a:xfrm>
            <a:off x="2970892" y="1324985"/>
            <a:ext cx="3238053" cy="461665"/>
          </a:xfrm>
          <a:prstGeom prst="rect">
            <a:avLst/>
          </a:prstGeom>
          <a:noFill/>
        </p:spPr>
        <p:txBody>
          <a:bodyPr wrap="square" rtlCol="0">
            <a:spAutoFit/>
          </a:bodyPr>
          <a:lstStyle/>
          <a:p>
            <a:pPr algn="ctr"/>
            <a:r>
              <a:rPr lang="en-US" sz="2400" b="1" dirty="0" smtClean="0"/>
              <a:t>CONCEPT GRAPHIC</a:t>
            </a:r>
            <a:endParaRPr lang="en-US" sz="2400" b="1" dirty="0"/>
          </a:p>
        </p:txBody>
      </p:sp>
    </p:spTree>
    <p:extLst>
      <p:ext uri="{BB962C8B-B14F-4D97-AF65-F5344CB8AC3E}">
        <p14:creationId xmlns:p14="http://schemas.microsoft.com/office/powerpoint/2010/main" val="1186444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VFPP Storyboard Palette">
      <a:dk1>
        <a:srgbClr val="2B494E"/>
      </a:dk1>
      <a:lt1>
        <a:sysClr val="window" lastClr="FFFFFF"/>
      </a:lt1>
      <a:dk2>
        <a:srgbClr val="8D9EA5"/>
      </a:dk2>
      <a:lt2>
        <a:srgbClr val="DFD8D3"/>
      </a:lt2>
      <a:accent1>
        <a:srgbClr val="665E53"/>
      </a:accent1>
      <a:accent2>
        <a:srgbClr val="88AA94"/>
      </a:accent2>
      <a:accent3>
        <a:srgbClr val="749EA9"/>
      </a:accent3>
      <a:accent4>
        <a:srgbClr val="F79649"/>
      </a:accent4>
      <a:accent5>
        <a:srgbClr val="B7CBBC"/>
      </a:accent5>
      <a:accent6>
        <a:srgbClr val="B5ACA4"/>
      </a:accent6>
      <a:hlink>
        <a:srgbClr val="8C8174"/>
      </a:hlink>
      <a:folHlink>
        <a:srgbClr val="C8D9DE"/>
      </a:folHlink>
    </a:clrScheme>
    <a:fontScheme name="CVFPP 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2BBB13A276ED43B8FB27C1F1E7E264" ma:contentTypeVersion="0" ma:contentTypeDescription="Create a new document." ma:contentTypeScope="" ma:versionID="a2470da8284d3dbbdd22c7e1c011b55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6A394E-7946-4D47-891A-FA417FD5DA90}">
  <ds:schemaRefs>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BFEB18B-135D-438E-977F-5676425760B5}">
  <ds:schemaRefs>
    <ds:schemaRef ds:uri="http://schemas.microsoft.com/sharepoint/v3/contenttype/forms"/>
  </ds:schemaRefs>
</ds:datastoreItem>
</file>

<file path=customXml/itemProps3.xml><?xml version="1.0" encoding="utf-8"?>
<ds:datastoreItem xmlns:ds="http://schemas.openxmlformats.org/officeDocument/2006/customXml" ds:itemID="{D80A0C33-45C8-4EBA-908C-E8702D9793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3280</TotalTime>
  <Words>1018</Words>
  <Application>Microsoft Office PowerPoint</Application>
  <PresentationFormat>On-screen Show (4:3)</PresentationFormat>
  <Paragraphs>210</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Today’s Discussion</vt:lpstr>
      <vt:lpstr>Where We’ve Been</vt:lpstr>
      <vt:lpstr>CVFPP Public Workshop Summary</vt:lpstr>
      <vt:lpstr>Where We Are</vt:lpstr>
      <vt:lpstr>Hydrologic Variability Considerations</vt:lpstr>
      <vt:lpstr>Hydrologic Variability Considerations: American River Example</vt:lpstr>
      <vt:lpstr>Importance of Sierra Nevada Range in CA Water Management</vt:lpstr>
      <vt:lpstr>How Temperature Increases Influence Storm Runoff Volumes</vt:lpstr>
      <vt:lpstr>How Sea Level Rise Influences System Outflow</vt:lpstr>
      <vt:lpstr>Climate Change Impacts</vt:lpstr>
      <vt:lpstr>Climate Change Approach for 2017 CVFPP</vt:lpstr>
      <vt:lpstr>Refinement Using a Multi-Phased Approach</vt:lpstr>
      <vt:lpstr>Increasing Temperatures</vt:lpstr>
      <vt:lpstr>Increasing Precipitation Extremes</vt:lpstr>
      <vt:lpstr>Consistency w/ State Climate Planning Efforts</vt:lpstr>
      <vt:lpstr>Consistency w/ State Climate Planning Efforts</vt:lpstr>
      <vt:lpstr>How Temperature Increases Influence Storm Runoff Volumes</vt:lpstr>
      <vt:lpstr>Rise &amp; Fall of Rivers: Mississippi River Basin Concept</vt:lpstr>
      <vt:lpstr>Attaining a Resilient System</vt:lpstr>
      <vt:lpstr>Where We’re Going</vt:lpstr>
      <vt:lpstr>Regional Flood Management Plan Integration</vt:lpstr>
      <vt:lpstr>PowerPoint Presentation</vt:lpstr>
    </vt:vector>
  </TitlesOfParts>
  <Company>CH2M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Montgomery, Carol/RDD</dc:creator>
  <cp:lastModifiedBy>mmierzwa</cp:lastModifiedBy>
  <cp:revision>358</cp:revision>
  <cp:lastPrinted>2015-08-28T14:53:48Z</cp:lastPrinted>
  <dcterms:created xsi:type="dcterms:W3CDTF">2014-11-11T20:38:44Z</dcterms:created>
  <dcterms:modified xsi:type="dcterms:W3CDTF">2015-08-28T16:30:27Z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0x010100832BBB13A276ED43B8FB27C1F1E7E264</vt:lpwstr>
  </property>
</Properties>
</file>